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Anton" charset="1" panose="00000500000000000000"/>
      <p:regular r:id="rId25"/>
    </p:embeddedFont>
    <p:embeddedFont>
      <p:font typeface="Canva Sans" charset="1" panose="020B0503030501040103"/>
      <p:regular r:id="rId26"/>
    </p:embeddedFont>
    <p:embeddedFont>
      <p:font typeface="Futura" charset="1" panose="020B0502020204020303"/>
      <p:regular r:id="rId27"/>
    </p:embeddedFont>
    <p:embeddedFont>
      <p:font typeface="Canva Sans Bold" charset="1" panose="020B0803030501040103"/>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XrY21XDo.mp4>
</file>

<file path=ppt/media/image1.jpeg>
</file>

<file path=ppt/media/image10.jpe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3.sv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0.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4.png" Type="http://schemas.openxmlformats.org/officeDocument/2006/relationships/image"/><Relationship Id="rId4" Target="../media/image25.png" Type="http://schemas.openxmlformats.org/officeDocument/2006/relationships/image"/><Relationship Id="rId5" Target="../media/image26.svg" Type="http://schemas.openxmlformats.org/officeDocument/2006/relationships/image"/><Relationship Id="rId6" Target="../media/image27.png" Type="http://schemas.openxmlformats.org/officeDocument/2006/relationships/image"/><Relationship Id="rId7" Target="../media/image2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jpeg" Type="http://schemas.openxmlformats.org/officeDocument/2006/relationships/image"/><Relationship Id="rId7" Target="../media/VAGXrY21XDo.mp4" Type="http://schemas.openxmlformats.org/officeDocument/2006/relationships/video"/><Relationship Id="rId8" Target="../media/VAGXrY21XDo.mp4" Type="http://schemas.microsoft.com/office/2007/relationships/media"/></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210997" y="6006155"/>
            <a:ext cx="18709995" cy="3086100"/>
            <a:chOff x="0" y="0"/>
            <a:chExt cx="4927735" cy="812800"/>
          </a:xfrm>
        </p:grpSpPr>
        <p:sp>
          <p:nvSpPr>
            <p:cNvPr name="Freeform 4" id="4"/>
            <p:cNvSpPr/>
            <p:nvPr/>
          </p:nvSpPr>
          <p:spPr>
            <a:xfrm flipH="false" flipV="false" rot="0">
              <a:off x="0" y="0"/>
              <a:ext cx="4927735" cy="812800"/>
            </a:xfrm>
            <a:custGeom>
              <a:avLst/>
              <a:gdLst/>
              <a:ahLst/>
              <a:cxnLst/>
              <a:rect r="r" b="b" t="t" l="l"/>
              <a:pathLst>
                <a:path h="812800" w="4927735">
                  <a:moveTo>
                    <a:pt x="0" y="0"/>
                  </a:moveTo>
                  <a:lnTo>
                    <a:pt x="4927735" y="0"/>
                  </a:lnTo>
                  <a:lnTo>
                    <a:pt x="4927735" y="812800"/>
                  </a:lnTo>
                  <a:lnTo>
                    <a:pt x="0" y="812800"/>
                  </a:lnTo>
                  <a:close/>
                </a:path>
              </a:pathLst>
            </a:custGeom>
            <a:solidFill>
              <a:srgbClr val="0C4B28"/>
            </a:solidFill>
          </p:spPr>
        </p:sp>
        <p:sp>
          <p:nvSpPr>
            <p:cNvPr name="TextBox 5" id="5"/>
            <p:cNvSpPr txBox="true"/>
            <p:nvPr/>
          </p:nvSpPr>
          <p:spPr>
            <a:xfrm>
              <a:off x="0" y="-95250"/>
              <a:ext cx="4927735" cy="908050"/>
            </a:xfrm>
            <a:prstGeom prst="rect">
              <a:avLst/>
            </a:prstGeom>
          </p:spPr>
          <p:txBody>
            <a:bodyPr anchor="ctr" rtlCol="false" tIns="50800" lIns="50800" bIns="50800" rIns="50800"/>
            <a:lstStyle/>
            <a:p>
              <a:pPr algn="ctr">
                <a:lnSpc>
                  <a:spcPts val="3360"/>
                </a:lnSpc>
              </a:pPr>
            </a:p>
          </p:txBody>
        </p:sp>
      </p:grpSp>
      <p:sp>
        <p:nvSpPr>
          <p:cNvPr name="Freeform 6" id="6"/>
          <p:cNvSpPr/>
          <p:nvPr/>
        </p:nvSpPr>
        <p:spPr>
          <a:xfrm flipH="false" flipV="false" rot="0">
            <a:off x="614233" y="6372469"/>
            <a:ext cx="2335821" cy="2353472"/>
          </a:xfrm>
          <a:custGeom>
            <a:avLst/>
            <a:gdLst/>
            <a:ahLst/>
            <a:cxnLst/>
            <a:rect r="r" b="b" t="t" l="l"/>
            <a:pathLst>
              <a:path h="2353472" w="2335821">
                <a:moveTo>
                  <a:pt x="0" y="0"/>
                </a:moveTo>
                <a:lnTo>
                  <a:pt x="2335822" y="0"/>
                </a:lnTo>
                <a:lnTo>
                  <a:pt x="2335822" y="2353472"/>
                </a:lnTo>
                <a:lnTo>
                  <a:pt x="0" y="2353472"/>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782144" y="4442806"/>
            <a:ext cx="14723712" cy="4649448"/>
            <a:chOff x="0" y="0"/>
            <a:chExt cx="3877850" cy="1224546"/>
          </a:xfrm>
        </p:grpSpPr>
        <p:sp>
          <p:nvSpPr>
            <p:cNvPr name="Freeform 8" id="8"/>
            <p:cNvSpPr/>
            <p:nvPr/>
          </p:nvSpPr>
          <p:spPr>
            <a:xfrm flipH="false" flipV="false" rot="0">
              <a:off x="0" y="0"/>
              <a:ext cx="3877850" cy="1224546"/>
            </a:xfrm>
            <a:custGeom>
              <a:avLst/>
              <a:gdLst/>
              <a:ahLst/>
              <a:cxnLst/>
              <a:rect r="r" b="b" t="t" l="l"/>
              <a:pathLst>
                <a:path h="1224546" w="3877850">
                  <a:moveTo>
                    <a:pt x="0" y="0"/>
                  </a:moveTo>
                  <a:lnTo>
                    <a:pt x="3877850" y="0"/>
                  </a:lnTo>
                  <a:lnTo>
                    <a:pt x="3877850" y="1224546"/>
                  </a:lnTo>
                  <a:lnTo>
                    <a:pt x="0" y="1224546"/>
                  </a:lnTo>
                  <a:close/>
                </a:path>
              </a:pathLst>
            </a:custGeom>
            <a:solidFill>
              <a:srgbClr val="FFFFFF"/>
            </a:solidFill>
            <a:ln w="19050" cap="sq">
              <a:solidFill>
                <a:srgbClr val="0C4B28"/>
              </a:solidFill>
              <a:prstDash val="solid"/>
              <a:miter/>
            </a:ln>
          </p:spPr>
        </p:sp>
        <p:sp>
          <p:nvSpPr>
            <p:cNvPr name="TextBox 9" id="9"/>
            <p:cNvSpPr txBox="true"/>
            <p:nvPr/>
          </p:nvSpPr>
          <p:spPr>
            <a:xfrm>
              <a:off x="0" y="-38100"/>
              <a:ext cx="3877850" cy="1262646"/>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0" y="0"/>
            <a:ext cx="18288000" cy="4556437"/>
            <a:chOff x="0" y="0"/>
            <a:chExt cx="24384000" cy="6075249"/>
          </a:xfrm>
        </p:grpSpPr>
        <p:pic>
          <p:nvPicPr>
            <p:cNvPr name="Picture 11" id="11"/>
            <p:cNvPicPr>
              <a:picLocks noChangeAspect="true"/>
            </p:cNvPicPr>
            <p:nvPr/>
          </p:nvPicPr>
          <p:blipFill>
            <a:blip r:embed="rId5"/>
            <a:srcRect l="0" t="26849" r="0" b="35755"/>
            <a:stretch>
              <a:fillRect/>
            </a:stretch>
          </p:blipFill>
          <p:spPr>
            <a:xfrm flipH="false" flipV="false">
              <a:off x="0" y="0"/>
              <a:ext cx="24384000" cy="6075249"/>
            </a:xfrm>
            <a:prstGeom prst="rect">
              <a:avLst/>
            </a:prstGeom>
          </p:spPr>
        </p:pic>
      </p:grpSp>
      <p:sp>
        <p:nvSpPr>
          <p:cNvPr name="Freeform 12" id="12"/>
          <p:cNvSpPr/>
          <p:nvPr/>
        </p:nvSpPr>
        <p:spPr>
          <a:xfrm flipH="false" flipV="false" rot="0">
            <a:off x="1963367" y="4854039"/>
            <a:ext cx="668124" cy="289461"/>
          </a:xfrm>
          <a:custGeom>
            <a:avLst/>
            <a:gdLst/>
            <a:ahLst/>
            <a:cxnLst/>
            <a:rect r="r" b="b" t="t" l="l"/>
            <a:pathLst>
              <a:path h="289461" w="668124">
                <a:moveTo>
                  <a:pt x="0" y="0"/>
                </a:moveTo>
                <a:lnTo>
                  <a:pt x="668123" y="0"/>
                </a:lnTo>
                <a:lnTo>
                  <a:pt x="668123" y="289461"/>
                </a:lnTo>
                <a:lnTo>
                  <a:pt x="0" y="28946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3" id="13"/>
          <p:cNvSpPr/>
          <p:nvPr/>
        </p:nvSpPr>
        <p:spPr>
          <a:xfrm flipH="false" flipV="false" rot="0">
            <a:off x="15740783" y="6372469"/>
            <a:ext cx="2335821" cy="2353472"/>
          </a:xfrm>
          <a:custGeom>
            <a:avLst/>
            <a:gdLst/>
            <a:ahLst/>
            <a:cxnLst/>
            <a:rect r="r" b="b" t="t" l="l"/>
            <a:pathLst>
              <a:path h="2353472" w="2335821">
                <a:moveTo>
                  <a:pt x="0" y="0"/>
                </a:moveTo>
                <a:lnTo>
                  <a:pt x="2335822" y="0"/>
                </a:lnTo>
                <a:lnTo>
                  <a:pt x="2335822" y="2353472"/>
                </a:lnTo>
                <a:lnTo>
                  <a:pt x="0" y="2353472"/>
                </a:lnTo>
                <a:lnTo>
                  <a:pt x="0" y="0"/>
                </a:lnTo>
                <a:close/>
              </a:path>
            </a:pathLst>
          </a:custGeom>
          <a:blipFill>
            <a:blip r:embed="rId3">
              <a:alphaModFix amt="40000"/>
              <a:extLst>
                <a:ext uri="{96DAC541-7B7A-43D3-8B79-37D633B846F1}">
                  <asvg:svgBlip xmlns:asvg="http://schemas.microsoft.com/office/drawing/2016/SVG/main" r:embed="rId4"/>
                </a:ext>
              </a:extLst>
            </a:blip>
            <a:stretch>
              <a:fillRect l="0" t="0" r="0" b="0"/>
            </a:stretch>
          </a:blipFill>
        </p:spPr>
      </p:sp>
      <p:sp>
        <p:nvSpPr>
          <p:cNvPr name="TextBox 14" id="14"/>
          <p:cNvSpPr txBox="true"/>
          <p:nvPr/>
        </p:nvSpPr>
        <p:spPr>
          <a:xfrm rot="0">
            <a:off x="2631490" y="5762388"/>
            <a:ext cx="13025019" cy="1172536"/>
          </a:xfrm>
          <a:prstGeom prst="rect">
            <a:avLst/>
          </a:prstGeom>
        </p:spPr>
        <p:txBody>
          <a:bodyPr anchor="t" rtlCol="false" tIns="0" lIns="0" bIns="0" rIns="0">
            <a:spAutoFit/>
          </a:bodyPr>
          <a:lstStyle/>
          <a:p>
            <a:pPr algn="ctr">
              <a:lnSpc>
                <a:spcPts val="9478"/>
              </a:lnSpc>
            </a:pPr>
            <a:r>
              <a:rPr lang="en-US" sz="7405">
                <a:solidFill>
                  <a:srgbClr val="0C4B28"/>
                </a:solidFill>
                <a:latin typeface="Anton"/>
                <a:ea typeface="Anton"/>
                <a:cs typeface="Anton"/>
                <a:sym typeface="Anton"/>
              </a:rPr>
              <a:t>WASTE MANAGEMENT SYSTEM</a:t>
            </a:r>
          </a:p>
        </p:txBody>
      </p:sp>
      <p:sp>
        <p:nvSpPr>
          <p:cNvPr name="Freeform 15" id="15"/>
          <p:cNvSpPr/>
          <p:nvPr/>
        </p:nvSpPr>
        <p:spPr>
          <a:xfrm flipH="true" flipV="false" rot="0">
            <a:off x="15406722" y="4854039"/>
            <a:ext cx="668124" cy="289461"/>
          </a:xfrm>
          <a:custGeom>
            <a:avLst/>
            <a:gdLst/>
            <a:ahLst/>
            <a:cxnLst/>
            <a:rect r="r" b="b" t="t" l="l"/>
            <a:pathLst>
              <a:path h="289461" w="668124">
                <a:moveTo>
                  <a:pt x="668123" y="0"/>
                </a:moveTo>
                <a:lnTo>
                  <a:pt x="0" y="0"/>
                </a:lnTo>
                <a:lnTo>
                  <a:pt x="0" y="289461"/>
                </a:lnTo>
                <a:lnTo>
                  <a:pt x="668123" y="289461"/>
                </a:lnTo>
                <a:lnTo>
                  <a:pt x="668123"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6" id="16"/>
          <p:cNvSpPr txBox="true"/>
          <p:nvPr/>
        </p:nvSpPr>
        <p:spPr>
          <a:xfrm rot="0">
            <a:off x="8347710" y="7140265"/>
            <a:ext cx="1592580" cy="580390"/>
          </a:xfrm>
          <a:prstGeom prst="rect">
            <a:avLst/>
          </a:prstGeom>
        </p:spPr>
        <p:txBody>
          <a:bodyPr anchor="t" rtlCol="false" tIns="0" lIns="0" bIns="0" rIns="0">
            <a:spAutoFit/>
          </a:bodyPr>
          <a:lstStyle/>
          <a:p>
            <a:pPr algn="ctr">
              <a:lnSpc>
                <a:spcPts val="4759"/>
              </a:lnSpc>
            </a:pPr>
            <a:r>
              <a:rPr lang="en-US" sz="3399">
                <a:solidFill>
                  <a:srgbClr val="0C4B28"/>
                </a:solidFill>
                <a:latin typeface="Canva Sans"/>
                <a:ea typeface="Canva Sans"/>
                <a:cs typeface="Canva Sans"/>
                <a:sym typeface="Canva Sans"/>
              </a:rPr>
              <a:t>TEAM-2</a:t>
            </a:r>
          </a:p>
        </p:txBody>
      </p:sp>
      <p:sp>
        <p:nvSpPr>
          <p:cNvPr name="TextBox 17" id="17"/>
          <p:cNvSpPr txBox="true"/>
          <p:nvPr/>
        </p:nvSpPr>
        <p:spPr>
          <a:xfrm rot="0">
            <a:off x="4009010" y="8097865"/>
            <a:ext cx="10269979" cy="447101"/>
          </a:xfrm>
          <a:prstGeom prst="rect">
            <a:avLst/>
          </a:prstGeom>
        </p:spPr>
        <p:txBody>
          <a:bodyPr anchor="t" rtlCol="false" tIns="0" lIns="0" bIns="0" rIns="0">
            <a:spAutoFit/>
          </a:bodyPr>
          <a:lstStyle/>
          <a:p>
            <a:pPr algn="ctr">
              <a:lnSpc>
                <a:spcPts val="3619"/>
              </a:lnSpc>
            </a:pPr>
            <a:r>
              <a:rPr lang="en-US" sz="2585" spc="529">
                <a:solidFill>
                  <a:srgbClr val="0C4B28"/>
                </a:solidFill>
                <a:latin typeface="Canva Sans"/>
                <a:ea typeface="Canva Sans"/>
                <a:cs typeface="Canva Sans"/>
                <a:sym typeface="Canva Sans"/>
              </a:rPr>
              <a:t>DHARSHIKA S | NARAYANAN S | PRANAY TEJA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0" y="-173302"/>
            <a:ext cx="1222008" cy="10633603"/>
            <a:chOff x="0" y="0"/>
            <a:chExt cx="321846" cy="2800620"/>
          </a:xfrm>
        </p:grpSpPr>
        <p:sp>
          <p:nvSpPr>
            <p:cNvPr name="Freeform 5" id="5"/>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6" id="6"/>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7065992" y="-346603"/>
            <a:ext cx="1222008" cy="10633603"/>
            <a:chOff x="0" y="0"/>
            <a:chExt cx="321846" cy="2800620"/>
          </a:xfrm>
        </p:grpSpPr>
        <p:sp>
          <p:nvSpPr>
            <p:cNvPr name="Freeform 8" id="8"/>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9" id="9"/>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0" id="10"/>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3115474" y="2090158"/>
            <a:ext cx="12057052" cy="6782092"/>
          </a:xfrm>
          <a:custGeom>
            <a:avLst/>
            <a:gdLst/>
            <a:ahLst/>
            <a:cxnLst/>
            <a:rect r="r" b="b" t="t" l="l"/>
            <a:pathLst>
              <a:path h="6782092" w="12057052">
                <a:moveTo>
                  <a:pt x="0" y="0"/>
                </a:moveTo>
                <a:lnTo>
                  <a:pt x="12057052" y="0"/>
                </a:lnTo>
                <a:lnTo>
                  <a:pt x="12057052" y="6782092"/>
                </a:lnTo>
                <a:lnTo>
                  <a:pt x="0" y="6782092"/>
                </a:lnTo>
                <a:lnTo>
                  <a:pt x="0" y="0"/>
                </a:lnTo>
                <a:close/>
              </a:path>
            </a:pathLst>
          </a:custGeom>
          <a:blipFill>
            <a:blip r:embed="rId5"/>
            <a:stretch>
              <a:fillRect l="0" t="0" r="0" b="0"/>
            </a:stretch>
          </a:blipFill>
        </p:spPr>
      </p:sp>
      <p:sp>
        <p:nvSpPr>
          <p:cNvPr name="TextBox 13" id="13"/>
          <p:cNvSpPr txBox="true"/>
          <p:nvPr/>
        </p:nvSpPr>
        <p:spPr>
          <a:xfrm rot="0">
            <a:off x="5635312" y="537527"/>
            <a:ext cx="59055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OUTPUT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0" y="-173302"/>
            <a:ext cx="1222008" cy="10633603"/>
            <a:chOff x="0" y="0"/>
            <a:chExt cx="321846" cy="2800620"/>
          </a:xfrm>
        </p:grpSpPr>
        <p:sp>
          <p:nvSpPr>
            <p:cNvPr name="Freeform 5" id="5"/>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6" id="6"/>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7065992" y="-346603"/>
            <a:ext cx="1222008" cy="10633603"/>
            <a:chOff x="0" y="0"/>
            <a:chExt cx="321846" cy="2800620"/>
          </a:xfrm>
        </p:grpSpPr>
        <p:sp>
          <p:nvSpPr>
            <p:cNvPr name="Freeform 8" id="8"/>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9" id="9"/>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0" id="10"/>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2879356" y="1955520"/>
            <a:ext cx="12529289" cy="7047725"/>
          </a:xfrm>
          <a:custGeom>
            <a:avLst/>
            <a:gdLst/>
            <a:ahLst/>
            <a:cxnLst/>
            <a:rect r="r" b="b" t="t" l="l"/>
            <a:pathLst>
              <a:path h="7047725" w="12529289">
                <a:moveTo>
                  <a:pt x="0" y="0"/>
                </a:moveTo>
                <a:lnTo>
                  <a:pt x="12529288" y="0"/>
                </a:lnTo>
                <a:lnTo>
                  <a:pt x="12529288" y="7047724"/>
                </a:lnTo>
                <a:lnTo>
                  <a:pt x="0" y="7047724"/>
                </a:lnTo>
                <a:lnTo>
                  <a:pt x="0" y="0"/>
                </a:lnTo>
                <a:close/>
              </a:path>
            </a:pathLst>
          </a:custGeom>
          <a:blipFill>
            <a:blip r:embed="rId5"/>
            <a:stretch>
              <a:fillRect l="0" t="0" r="0" b="0"/>
            </a:stretch>
          </a:blipFill>
        </p:spPr>
      </p:sp>
      <p:sp>
        <p:nvSpPr>
          <p:cNvPr name="TextBox 13" id="13"/>
          <p:cNvSpPr txBox="true"/>
          <p:nvPr/>
        </p:nvSpPr>
        <p:spPr>
          <a:xfrm rot="0">
            <a:off x="5635312" y="537527"/>
            <a:ext cx="59055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OUTPUT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0" y="-173302"/>
            <a:ext cx="1222008" cy="10633603"/>
            <a:chOff x="0" y="0"/>
            <a:chExt cx="321846" cy="2800620"/>
          </a:xfrm>
        </p:grpSpPr>
        <p:sp>
          <p:nvSpPr>
            <p:cNvPr name="Freeform 5" id="5"/>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6" id="6"/>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7065992" y="-346603"/>
            <a:ext cx="1222008" cy="10633603"/>
            <a:chOff x="0" y="0"/>
            <a:chExt cx="321846" cy="2800620"/>
          </a:xfrm>
        </p:grpSpPr>
        <p:sp>
          <p:nvSpPr>
            <p:cNvPr name="Freeform 8" id="8"/>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9" id="9"/>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0" id="10"/>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3101458" y="2137258"/>
            <a:ext cx="12085085" cy="6797860"/>
          </a:xfrm>
          <a:custGeom>
            <a:avLst/>
            <a:gdLst/>
            <a:ahLst/>
            <a:cxnLst/>
            <a:rect r="r" b="b" t="t" l="l"/>
            <a:pathLst>
              <a:path h="6797860" w="12085085">
                <a:moveTo>
                  <a:pt x="0" y="0"/>
                </a:moveTo>
                <a:lnTo>
                  <a:pt x="12085084" y="0"/>
                </a:lnTo>
                <a:lnTo>
                  <a:pt x="12085084" y="6797860"/>
                </a:lnTo>
                <a:lnTo>
                  <a:pt x="0" y="6797860"/>
                </a:lnTo>
                <a:lnTo>
                  <a:pt x="0" y="0"/>
                </a:lnTo>
                <a:close/>
              </a:path>
            </a:pathLst>
          </a:custGeom>
          <a:blipFill>
            <a:blip r:embed="rId5"/>
            <a:stretch>
              <a:fillRect l="0" t="0" r="0" b="0"/>
            </a:stretch>
          </a:blipFill>
        </p:spPr>
      </p:sp>
      <p:sp>
        <p:nvSpPr>
          <p:cNvPr name="TextBox 13" id="13"/>
          <p:cNvSpPr txBox="true"/>
          <p:nvPr/>
        </p:nvSpPr>
        <p:spPr>
          <a:xfrm rot="0">
            <a:off x="5635312" y="537527"/>
            <a:ext cx="59055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OUTPUT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0" y="-173302"/>
            <a:ext cx="1222008" cy="10633603"/>
            <a:chOff x="0" y="0"/>
            <a:chExt cx="321846" cy="2800620"/>
          </a:xfrm>
        </p:grpSpPr>
        <p:sp>
          <p:nvSpPr>
            <p:cNvPr name="Freeform 5" id="5"/>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6" id="6"/>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7065992" y="-346603"/>
            <a:ext cx="1222008" cy="10633603"/>
            <a:chOff x="0" y="0"/>
            <a:chExt cx="321846" cy="2800620"/>
          </a:xfrm>
        </p:grpSpPr>
        <p:sp>
          <p:nvSpPr>
            <p:cNvPr name="Freeform 8" id="8"/>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9" id="9"/>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0" id="10"/>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3020595" y="2091705"/>
            <a:ext cx="12246809" cy="6888830"/>
          </a:xfrm>
          <a:custGeom>
            <a:avLst/>
            <a:gdLst/>
            <a:ahLst/>
            <a:cxnLst/>
            <a:rect r="r" b="b" t="t" l="l"/>
            <a:pathLst>
              <a:path h="6888830" w="12246809">
                <a:moveTo>
                  <a:pt x="0" y="0"/>
                </a:moveTo>
                <a:lnTo>
                  <a:pt x="12246810" y="0"/>
                </a:lnTo>
                <a:lnTo>
                  <a:pt x="12246810" y="6888831"/>
                </a:lnTo>
                <a:lnTo>
                  <a:pt x="0" y="6888831"/>
                </a:lnTo>
                <a:lnTo>
                  <a:pt x="0" y="0"/>
                </a:lnTo>
                <a:close/>
              </a:path>
            </a:pathLst>
          </a:custGeom>
          <a:blipFill>
            <a:blip r:embed="rId5"/>
            <a:stretch>
              <a:fillRect l="0" t="0" r="0" b="0"/>
            </a:stretch>
          </a:blipFill>
        </p:spPr>
      </p:sp>
      <p:sp>
        <p:nvSpPr>
          <p:cNvPr name="TextBox 13" id="13"/>
          <p:cNvSpPr txBox="true"/>
          <p:nvPr/>
        </p:nvSpPr>
        <p:spPr>
          <a:xfrm rot="0">
            <a:off x="5635312" y="537527"/>
            <a:ext cx="59055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OUTPUT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0" y="-173302"/>
            <a:ext cx="1222008" cy="10633603"/>
            <a:chOff x="0" y="0"/>
            <a:chExt cx="321846" cy="2800620"/>
          </a:xfrm>
        </p:grpSpPr>
        <p:sp>
          <p:nvSpPr>
            <p:cNvPr name="Freeform 5" id="5"/>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6" id="6"/>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7065992" y="-346603"/>
            <a:ext cx="1222008" cy="10633603"/>
            <a:chOff x="0" y="0"/>
            <a:chExt cx="321846" cy="2800620"/>
          </a:xfrm>
        </p:grpSpPr>
        <p:sp>
          <p:nvSpPr>
            <p:cNvPr name="Freeform 8" id="8"/>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9" id="9"/>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0" id="10"/>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3066371" y="1987258"/>
            <a:ext cx="11867295" cy="6675354"/>
          </a:xfrm>
          <a:custGeom>
            <a:avLst/>
            <a:gdLst/>
            <a:ahLst/>
            <a:cxnLst/>
            <a:rect r="r" b="b" t="t" l="l"/>
            <a:pathLst>
              <a:path h="6675354" w="11867295">
                <a:moveTo>
                  <a:pt x="0" y="0"/>
                </a:moveTo>
                <a:lnTo>
                  <a:pt x="11867295" y="0"/>
                </a:lnTo>
                <a:lnTo>
                  <a:pt x="11867295" y="6675354"/>
                </a:lnTo>
                <a:lnTo>
                  <a:pt x="0" y="6675354"/>
                </a:lnTo>
                <a:lnTo>
                  <a:pt x="0" y="0"/>
                </a:lnTo>
                <a:close/>
              </a:path>
            </a:pathLst>
          </a:custGeom>
          <a:blipFill>
            <a:blip r:embed="rId5"/>
            <a:stretch>
              <a:fillRect l="0" t="0" r="0" b="0"/>
            </a:stretch>
          </a:blipFill>
        </p:spPr>
      </p:sp>
      <p:sp>
        <p:nvSpPr>
          <p:cNvPr name="TextBox 13" id="13"/>
          <p:cNvSpPr txBox="true"/>
          <p:nvPr/>
        </p:nvSpPr>
        <p:spPr>
          <a:xfrm rot="0">
            <a:off x="5635312" y="537527"/>
            <a:ext cx="59055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OUTPUT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0" y="-173302"/>
            <a:ext cx="1222008" cy="10633603"/>
            <a:chOff x="0" y="0"/>
            <a:chExt cx="321846" cy="2800620"/>
          </a:xfrm>
        </p:grpSpPr>
        <p:sp>
          <p:nvSpPr>
            <p:cNvPr name="Freeform 5" id="5"/>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6" id="6"/>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7065992" y="-346603"/>
            <a:ext cx="1222008" cy="10633603"/>
            <a:chOff x="0" y="0"/>
            <a:chExt cx="321846" cy="2800620"/>
          </a:xfrm>
        </p:grpSpPr>
        <p:sp>
          <p:nvSpPr>
            <p:cNvPr name="Freeform 8" id="8"/>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9" id="9"/>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0" id="10"/>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3493371" y="2214818"/>
            <a:ext cx="11301259" cy="6356958"/>
          </a:xfrm>
          <a:custGeom>
            <a:avLst/>
            <a:gdLst/>
            <a:ahLst/>
            <a:cxnLst/>
            <a:rect r="r" b="b" t="t" l="l"/>
            <a:pathLst>
              <a:path h="6356958" w="11301259">
                <a:moveTo>
                  <a:pt x="0" y="0"/>
                </a:moveTo>
                <a:lnTo>
                  <a:pt x="11301258" y="0"/>
                </a:lnTo>
                <a:lnTo>
                  <a:pt x="11301258" y="6356958"/>
                </a:lnTo>
                <a:lnTo>
                  <a:pt x="0" y="6356958"/>
                </a:lnTo>
                <a:lnTo>
                  <a:pt x="0" y="0"/>
                </a:lnTo>
                <a:close/>
              </a:path>
            </a:pathLst>
          </a:custGeom>
          <a:blipFill>
            <a:blip r:embed="rId5"/>
            <a:stretch>
              <a:fillRect l="0" t="0" r="0" b="0"/>
            </a:stretch>
          </a:blipFill>
        </p:spPr>
      </p:sp>
      <p:sp>
        <p:nvSpPr>
          <p:cNvPr name="TextBox 13" id="13"/>
          <p:cNvSpPr txBox="true"/>
          <p:nvPr/>
        </p:nvSpPr>
        <p:spPr>
          <a:xfrm rot="0">
            <a:off x="5635312" y="537527"/>
            <a:ext cx="59055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OUTPUT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0" y="-173302"/>
            <a:ext cx="1222008" cy="10633603"/>
            <a:chOff x="0" y="0"/>
            <a:chExt cx="321846" cy="2800620"/>
          </a:xfrm>
        </p:grpSpPr>
        <p:sp>
          <p:nvSpPr>
            <p:cNvPr name="Freeform 5" id="5"/>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6" id="6"/>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7065992" y="-346603"/>
            <a:ext cx="1222008" cy="10633603"/>
            <a:chOff x="0" y="0"/>
            <a:chExt cx="321846" cy="2800620"/>
          </a:xfrm>
        </p:grpSpPr>
        <p:sp>
          <p:nvSpPr>
            <p:cNvPr name="Freeform 8" id="8"/>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9" id="9"/>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0" id="10"/>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3493371" y="1965021"/>
            <a:ext cx="11301259" cy="6356958"/>
          </a:xfrm>
          <a:custGeom>
            <a:avLst/>
            <a:gdLst/>
            <a:ahLst/>
            <a:cxnLst/>
            <a:rect r="r" b="b" t="t" l="l"/>
            <a:pathLst>
              <a:path h="6356958" w="11301259">
                <a:moveTo>
                  <a:pt x="0" y="0"/>
                </a:moveTo>
                <a:lnTo>
                  <a:pt x="11301258" y="0"/>
                </a:lnTo>
                <a:lnTo>
                  <a:pt x="11301258" y="6356958"/>
                </a:lnTo>
                <a:lnTo>
                  <a:pt x="0" y="6356958"/>
                </a:lnTo>
                <a:lnTo>
                  <a:pt x="0" y="0"/>
                </a:lnTo>
                <a:close/>
              </a:path>
            </a:pathLst>
          </a:custGeom>
          <a:blipFill>
            <a:blip r:embed="rId5"/>
            <a:stretch>
              <a:fillRect l="0" t="0" r="0" b="0"/>
            </a:stretch>
          </a:blipFill>
        </p:spPr>
      </p:sp>
      <p:sp>
        <p:nvSpPr>
          <p:cNvPr name="TextBox 13" id="13"/>
          <p:cNvSpPr txBox="true"/>
          <p:nvPr/>
        </p:nvSpPr>
        <p:spPr>
          <a:xfrm rot="0">
            <a:off x="5635312" y="537527"/>
            <a:ext cx="59055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OUTPUT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0" y="-173302"/>
            <a:ext cx="1222008" cy="10633603"/>
            <a:chOff x="0" y="0"/>
            <a:chExt cx="321846" cy="2800620"/>
          </a:xfrm>
        </p:grpSpPr>
        <p:sp>
          <p:nvSpPr>
            <p:cNvPr name="Freeform 5" id="5"/>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6" id="6"/>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7065992" y="-346603"/>
            <a:ext cx="1222008" cy="10633603"/>
            <a:chOff x="0" y="0"/>
            <a:chExt cx="321846" cy="2800620"/>
          </a:xfrm>
        </p:grpSpPr>
        <p:sp>
          <p:nvSpPr>
            <p:cNvPr name="Freeform 8" id="8"/>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9" id="9"/>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0" id="10"/>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2794825" y="2540709"/>
            <a:ext cx="12698350" cy="6127041"/>
          </a:xfrm>
          <a:custGeom>
            <a:avLst/>
            <a:gdLst/>
            <a:ahLst/>
            <a:cxnLst/>
            <a:rect r="r" b="b" t="t" l="l"/>
            <a:pathLst>
              <a:path h="6127041" w="12698350">
                <a:moveTo>
                  <a:pt x="0" y="0"/>
                </a:moveTo>
                <a:lnTo>
                  <a:pt x="12698350" y="0"/>
                </a:lnTo>
                <a:lnTo>
                  <a:pt x="12698350" y="6127041"/>
                </a:lnTo>
                <a:lnTo>
                  <a:pt x="0" y="6127041"/>
                </a:lnTo>
                <a:lnTo>
                  <a:pt x="0" y="0"/>
                </a:lnTo>
                <a:close/>
              </a:path>
            </a:pathLst>
          </a:custGeom>
          <a:blipFill>
            <a:blip r:embed="rId5"/>
            <a:stretch>
              <a:fillRect l="0" t="-10716" r="0" b="-5804"/>
            </a:stretch>
          </a:blipFill>
        </p:spPr>
      </p:sp>
      <p:sp>
        <p:nvSpPr>
          <p:cNvPr name="TextBox 13" id="13"/>
          <p:cNvSpPr txBox="true"/>
          <p:nvPr/>
        </p:nvSpPr>
        <p:spPr>
          <a:xfrm rot="0">
            <a:off x="5635312" y="537527"/>
            <a:ext cx="59055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OUTPUT</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0" y="-173302"/>
            <a:ext cx="1222008" cy="10633603"/>
            <a:chOff x="0" y="0"/>
            <a:chExt cx="321846" cy="2800620"/>
          </a:xfrm>
        </p:grpSpPr>
        <p:sp>
          <p:nvSpPr>
            <p:cNvPr name="Freeform 5" id="5"/>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6" id="6"/>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7" id="7"/>
          <p:cNvGrpSpPr/>
          <p:nvPr/>
        </p:nvGrpSpPr>
        <p:grpSpPr>
          <a:xfrm rot="0">
            <a:off x="17065992" y="-346603"/>
            <a:ext cx="1222008" cy="10633603"/>
            <a:chOff x="0" y="0"/>
            <a:chExt cx="321846" cy="2800620"/>
          </a:xfrm>
        </p:grpSpPr>
        <p:sp>
          <p:nvSpPr>
            <p:cNvPr name="Freeform 8" id="8"/>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9" id="9"/>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0" id="10"/>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2794825" y="2285175"/>
            <a:ext cx="12698350" cy="6072322"/>
          </a:xfrm>
          <a:custGeom>
            <a:avLst/>
            <a:gdLst/>
            <a:ahLst/>
            <a:cxnLst/>
            <a:rect r="r" b="b" t="t" l="l"/>
            <a:pathLst>
              <a:path h="6072322" w="12698350">
                <a:moveTo>
                  <a:pt x="0" y="0"/>
                </a:moveTo>
                <a:lnTo>
                  <a:pt x="12698350" y="0"/>
                </a:lnTo>
                <a:lnTo>
                  <a:pt x="12698350" y="6072322"/>
                </a:lnTo>
                <a:lnTo>
                  <a:pt x="0" y="6072322"/>
                </a:lnTo>
                <a:lnTo>
                  <a:pt x="0" y="0"/>
                </a:lnTo>
                <a:close/>
              </a:path>
            </a:pathLst>
          </a:custGeom>
          <a:blipFill>
            <a:blip r:embed="rId5"/>
            <a:stretch>
              <a:fillRect l="0" t="-11714" r="0" b="-5857"/>
            </a:stretch>
          </a:blipFill>
        </p:spPr>
      </p:sp>
      <p:sp>
        <p:nvSpPr>
          <p:cNvPr name="TextBox 13" id="13"/>
          <p:cNvSpPr txBox="true"/>
          <p:nvPr/>
        </p:nvSpPr>
        <p:spPr>
          <a:xfrm rot="0">
            <a:off x="5635312" y="537527"/>
            <a:ext cx="59055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OUTPUT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flipV="true">
            <a:off x="1028700" y="1360579"/>
            <a:ext cx="16264185" cy="0"/>
          </a:xfrm>
          <a:prstGeom prst="line">
            <a:avLst/>
          </a:prstGeom>
          <a:ln cap="flat" w="19050">
            <a:solidFill>
              <a:srgbClr val="0C4B28"/>
            </a:solidFill>
            <a:prstDash val="solid"/>
            <a:headEnd type="none" len="sm" w="sm"/>
            <a:tailEnd type="none" len="sm" w="sm"/>
          </a:ln>
        </p:spPr>
      </p:sp>
      <p:sp>
        <p:nvSpPr>
          <p:cNvPr name="AutoShape 4" id="4"/>
          <p:cNvSpPr/>
          <p:nvPr/>
        </p:nvSpPr>
        <p:spPr>
          <a:xfrm>
            <a:off x="6664793" y="6542019"/>
            <a:ext cx="5321756" cy="0"/>
          </a:xfrm>
          <a:prstGeom prst="line">
            <a:avLst/>
          </a:prstGeom>
          <a:ln cap="flat" w="19050">
            <a:solidFill>
              <a:srgbClr val="0C4B28"/>
            </a:solidFill>
            <a:prstDash val="solid"/>
            <a:headEnd type="none" len="sm" w="sm"/>
            <a:tailEnd type="none" len="sm" w="sm"/>
          </a:ln>
        </p:spPr>
      </p:sp>
      <p:sp>
        <p:nvSpPr>
          <p:cNvPr name="AutoShape 5" id="5"/>
          <p:cNvSpPr/>
          <p:nvPr/>
        </p:nvSpPr>
        <p:spPr>
          <a:xfrm>
            <a:off x="1449757" y="8934803"/>
            <a:ext cx="15876714" cy="0"/>
          </a:xfrm>
          <a:prstGeom prst="line">
            <a:avLst/>
          </a:prstGeom>
          <a:ln cap="flat" w="19050">
            <a:solidFill>
              <a:srgbClr val="0C4B28"/>
            </a:solidFill>
            <a:prstDash val="solid"/>
            <a:headEnd type="none" len="sm" w="sm"/>
            <a:tailEnd type="none" len="sm" w="sm"/>
          </a:ln>
        </p:spPr>
      </p:sp>
      <p:sp>
        <p:nvSpPr>
          <p:cNvPr name="Freeform 6" id="6"/>
          <p:cNvSpPr/>
          <p:nvPr/>
        </p:nvSpPr>
        <p:spPr>
          <a:xfrm flipH="false" flipV="false" rot="0">
            <a:off x="-295215" y="0"/>
            <a:ext cx="18446407" cy="10460302"/>
          </a:xfrm>
          <a:custGeom>
            <a:avLst/>
            <a:gdLst/>
            <a:ahLst/>
            <a:cxnLst/>
            <a:rect r="r" b="b" t="t" l="l"/>
            <a:pathLst>
              <a:path h="10460302" w="18446407">
                <a:moveTo>
                  <a:pt x="0" y="0"/>
                </a:moveTo>
                <a:lnTo>
                  <a:pt x="18446407" y="0"/>
                </a:lnTo>
                <a:lnTo>
                  <a:pt x="18446407" y="10460302"/>
                </a:lnTo>
                <a:lnTo>
                  <a:pt x="0" y="10460302"/>
                </a:lnTo>
                <a:lnTo>
                  <a:pt x="0" y="0"/>
                </a:lnTo>
                <a:close/>
              </a:path>
            </a:pathLst>
          </a:custGeom>
          <a:blipFill>
            <a:blip r:embed="rId3"/>
            <a:stretch>
              <a:fillRect l="0" t="-769" r="0" b="0"/>
            </a:stretch>
          </a:blipFill>
        </p:spPr>
      </p:sp>
      <p:sp>
        <p:nvSpPr>
          <p:cNvPr name="Freeform 7" id="7"/>
          <p:cNvSpPr/>
          <p:nvPr/>
        </p:nvSpPr>
        <p:spPr>
          <a:xfrm flipH="false" flipV="false" rot="0">
            <a:off x="0" y="6832678"/>
            <a:ext cx="4085757" cy="3454322"/>
          </a:xfrm>
          <a:custGeom>
            <a:avLst/>
            <a:gdLst/>
            <a:ahLst/>
            <a:cxnLst/>
            <a:rect r="r" b="b" t="t" l="l"/>
            <a:pathLst>
              <a:path h="3454322" w="4085757">
                <a:moveTo>
                  <a:pt x="0" y="0"/>
                </a:moveTo>
                <a:lnTo>
                  <a:pt x="4085757" y="0"/>
                </a:lnTo>
                <a:lnTo>
                  <a:pt x="4085757" y="3454322"/>
                </a:lnTo>
                <a:lnTo>
                  <a:pt x="0" y="345432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5139438" y="6832678"/>
            <a:ext cx="2989558" cy="3454322"/>
          </a:xfrm>
          <a:custGeom>
            <a:avLst/>
            <a:gdLst/>
            <a:ahLst/>
            <a:cxnLst/>
            <a:rect r="r" b="b" t="t" l="l"/>
            <a:pathLst>
              <a:path h="3454322" w="2989558">
                <a:moveTo>
                  <a:pt x="0" y="0"/>
                </a:moveTo>
                <a:lnTo>
                  <a:pt x="2989558" y="0"/>
                </a:lnTo>
                <a:lnTo>
                  <a:pt x="2989558" y="3454322"/>
                </a:lnTo>
                <a:lnTo>
                  <a:pt x="0" y="3454322"/>
                </a:lnTo>
                <a:lnTo>
                  <a:pt x="0" y="0"/>
                </a:lnTo>
                <a:close/>
              </a:path>
            </a:pathLst>
          </a:custGeom>
          <a:blipFill>
            <a:blip r:embed="rId6">
              <a:alphaModFix amt="54000"/>
              <a:extLst>
                <a:ext uri="{96DAC541-7B7A-43D3-8B79-37D633B846F1}">
                  <asvg:svgBlip xmlns:asvg="http://schemas.microsoft.com/office/drawing/2016/SVG/main" r:embed="rId7"/>
                </a:ext>
              </a:extLst>
            </a:blip>
            <a:stretch>
              <a:fillRect l="0" t="0" r="0" b="0"/>
            </a:stretch>
          </a:blipFill>
        </p:spPr>
      </p:sp>
      <p:grpSp>
        <p:nvGrpSpPr>
          <p:cNvPr name="Group 9" id="9"/>
          <p:cNvGrpSpPr/>
          <p:nvPr/>
        </p:nvGrpSpPr>
        <p:grpSpPr>
          <a:xfrm rot="0">
            <a:off x="5913232" y="3455919"/>
            <a:ext cx="6461536" cy="3086100"/>
            <a:chOff x="0" y="0"/>
            <a:chExt cx="1701804" cy="812800"/>
          </a:xfrm>
        </p:grpSpPr>
        <p:sp>
          <p:nvSpPr>
            <p:cNvPr name="Freeform 10" id="10"/>
            <p:cNvSpPr/>
            <p:nvPr/>
          </p:nvSpPr>
          <p:spPr>
            <a:xfrm flipH="false" flipV="false" rot="0">
              <a:off x="0" y="0"/>
              <a:ext cx="1701804" cy="812800"/>
            </a:xfrm>
            <a:custGeom>
              <a:avLst/>
              <a:gdLst/>
              <a:ahLst/>
              <a:cxnLst/>
              <a:rect r="r" b="b" t="t" l="l"/>
              <a:pathLst>
                <a:path h="812800" w="1701804">
                  <a:moveTo>
                    <a:pt x="62304" y="0"/>
                  </a:moveTo>
                  <a:lnTo>
                    <a:pt x="1639500" y="0"/>
                  </a:lnTo>
                  <a:cubicBezTo>
                    <a:pt x="1656024" y="0"/>
                    <a:pt x="1671871" y="6564"/>
                    <a:pt x="1683555" y="18248"/>
                  </a:cubicBezTo>
                  <a:cubicBezTo>
                    <a:pt x="1695240" y="29933"/>
                    <a:pt x="1701804" y="45780"/>
                    <a:pt x="1701804" y="62304"/>
                  </a:cubicBezTo>
                  <a:lnTo>
                    <a:pt x="1701804" y="750496"/>
                  </a:lnTo>
                  <a:cubicBezTo>
                    <a:pt x="1701804" y="784906"/>
                    <a:pt x="1673909" y="812800"/>
                    <a:pt x="1639500" y="812800"/>
                  </a:cubicBezTo>
                  <a:lnTo>
                    <a:pt x="62304" y="812800"/>
                  </a:lnTo>
                  <a:cubicBezTo>
                    <a:pt x="45780" y="812800"/>
                    <a:pt x="29933" y="806236"/>
                    <a:pt x="18248" y="794552"/>
                  </a:cubicBezTo>
                  <a:cubicBezTo>
                    <a:pt x="6564" y="782867"/>
                    <a:pt x="0" y="767020"/>
                    <a:pt x="0" y="750496"/>
                  </a:cubicBezTo>
                  <a:lnTo>
                    <a:pt x="0" y="62304"/>
                  </a:lnTo>
                  <a:cubicBezTo>
                    <a:pt x="0" y="45780"/>
                    <a:pt x="6564" y="29933"/>
                    <a:pt x="18248" y="18248"/>
                  </a:cubicBezTo>
                  <a:cubicBezTo>
                    <a:pt x="29933" y="6564"/>
                    <a:pt x="45780" y="0"/>
                    <a:pt x="62304" y="0"/>
                  </a:cubicBezTo>
                  <a:close/>
                </a:path>
              </a:pathLst>
            </a:custGeom>
            <a:solidFill>
              <a:srgbClr val="0C4B28">
                <a:alpha val="72941"/>
              </a:srgbClr>
            </a:solidFill>
          </p:spPr>
        </p:sp>
        <p:sp>
          <p:nvSpPr>
            <p:cNvPr name="TextBox 11" id="11"/>
            <p:cNvSpPr txBox="true"/>
            <p:nvPr/>
          </p:nvSpPr>
          <p:spPr>
            <a:xfrm>
              <a:off x="0" y="-95250"/>
              <a:ext cx="1701804" cy="908050"/>
            </a:xfrm>
            <a:prstGeom prst="rect">
              <a:avLst/>
            </a:prstGeom>
          </p:spPr>
          <p:txBody>
            <a:bodyPr anchor="ctr" rtlCol="false" tIns="50800" lIns="50800" bIns="50800" rIns="50800"/>
            <a:lstStyle/>
            <a:p>
              <a:pPr algn="ctr">
                <a:lnSpc>
                  <a:spcPts val="3360"/>
                </a:lnSpc>
              </a:pPr>
            </a:p>
          </p:txBody>
        </p:sp>
      </p:grpSp>
      <p:sp>
        <p:nvSpPr>
          <p:cNvPr name="TextBox 12" id="12"/>
          <p:cNvSpPr txBox="true"/>
          <p:nvPr/>
        </p:nvSpPr>
        <p:spPr>
          <a:xfrm rot="0">
            <a:off x="6142991" y="3900646"/>
            <a:ext cx="6002019" cy="2096361"/>
          </a:xfrm>
          <a:prstGeom prst="rect">
            <a:avLst/>
          </a:prstGeom>
        </p:spPr>
        <p:txBody>
          <a:bodyPr anchor="t" rtlCol="false" tIns="0" lIns="0" bIns="0" rIns="0">
            <a:spAutoFit/>
          </a:bodyPr>
          <a:lstStyle/>
          <a:p>
            <a:pPr algn="ctr">
              <a:lnSpc>
                <a:spcPts val="8254"/>
              </a:lnSpc>
            </a:pPr>
            <a:r>
              <a:rPr lang="en-US" sz="6822">
                <a:solidFill>
                  <a:srgbClr val="FFFFFF"/>
                </a:solidFill>
                <a:latin typeface="Anton"/>
                <a:ea typeface="Anton"/>
                <a:cs typeface="Anton"/>
                <a:sym typeface="Anton"/>
              </a:rPr>
              <a:t>THANK YOU FOR YOUR ASSISTANCE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1649740" y="1360579"/>
            <a:ext cx="15075922" cy="0"/>
          </a:xfrm>
          <a:prstGeom prst="line">
            <a:avLst/>
          </a:prstGeom>
          <a:ln cap="flat" w="19050">
            <a:solidFill>
              <a:srgbClr val="0C4B28"/>
            </a:solidFill>
            <a:prstDash val="solid"/>
            <a:headEnd type="none" len="sm" w="sm"/>
            <a:tailEnd type="none" len="sm" w="sm"/>
          </a:ln>
        </p:spPr>
      </p:sp>
      <p:grpSp>
        <p:nvGrpSpPr>
          <p:cNvPr name="Group 4" id="4"/>
          <p:cNvGrpSpPr/>
          <p:nvPr/>
        </p:nvGrpSpPr>
        <p:grpSpPr>
          <a:xfrm rot="0">
            <a:off x="474447" y="3085272"/>
            <a:ext cx="8576612" cy="6366967"/>
            <a:chOff x="0" y="0"/>
            <a:chExt cx="2258861" cy="1676897"/>
          </a:xfrm>
        </p:grpSpPr>
        <p:sp>
          <p:nvSpPr>
            <p:cNvPr name="Freeform 5" id="5"/>
            <p:cNvSpPr/>
            <p:nvPr/>
          </p:nvSpPr>
          <p:spPr>
            <a:xfrm flipH="false" flipV="false" rot="0">
              <a:off x="0" y="0"/>
              <a:ext cx="2258861" cy="1676897"/>
            </a:xfrm>
            <a:custGeom>
              <a:avLst/>
              <a:gdLst/>
              <a:ahLst/>
              <a:cxnLst/>
              <a:rect r="r" b="b" t="t" l="l"/>
              <a:pathLst>
                <a:path h="1676897" w="2258861">
                  <a:moveTo>
                    <a:pt x="0" y="0"/>
                  </a:moveTo>
                  <a:lnTo>
                    <a:pt x="2258861" y="0"/>
                  </a:lnTo>
                  <a:lnTo>
                    <a:pt x="2258861" y="1676897"/>
                  </a:lnTo>
                  <a:lnTo>
                    <a:pt x="0" y="1676897"/>
                  </a:lnTo>
                  <a:close/>
                </a:path>
              </a:pathLst>
            </a:custGeom>
            <a:solidFill>
              <a:srgbClr val="FFFFFF"/>
            </a:solidFill>
            <a:ln w="19050" cap="sq">
              <a:solidFill>
                <a:srgbClr val="0C4B28"/>
              </a:solidFill>
              <a:prstDash val="solid"/>
              <a:miter/>
            </a:ln>
          </p:spPr>
        </p:sp>
        <p:sp>
          <p:nvSpPr>
            <p:cNvPr name="TextBox 6" id="6"/>
            <p:cNvSpPr txBox="true"/>
            <p:nvPr/>
          </p:nvSpPr>
          <p:spPr>
            <a:xfrm>
              <a:off x="0" y="-38100"/>
              <a:ext cx="2258861" cy="1714997"/>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0">
            <a:off x="6050050" y="2767612"/>
            <a:ext cx="6187899" cy="5985386"/>
          </a:xfrm>
          <a:custGeom>
            <a:avLst/>
            <a:gdLst/>
            <a:ahLst/>
            <a:cxnLst/>
            <a:rect r="r" b="b" t="t" l="l"/>
            <a:pathLst>
              <a:path h="5985386" w="6187899">
                <a:moveTo>
                  <a:pt x="0" y="0"/>
                </a:moveTo>
                <a:lnTo>
                  <a:pt x="6187900" y="0"/>
                </a:lnTo>
                <a:lnTo>
                  <a:pt x="6187900" y="5985386"/>
                </a:lnTo>
                <a:lnTo>
                  <a:pt x="0" y="5985386"/>
                </a:lnTo>
                <a:lnTo>
                  <a:pt x="0" y="0"/>
                </a:lnTo>
                <a:close/>
              </a:path>
            </a:pathLst>
          </a:custGeom>
          <a:blipFill>
            <a:blip r:embed="rId3">
              <a:alphaModFix amt="7999"/>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505672" y="141210"/>
            <a:ext cx="1908993" cy="1219369"/>
          </a:xfrm>
          <a:custGeom>
            <a:avLst/>
            <a:gdLst/>
            <a:ahLst/>
            <a:cxnLst/>
            <a:rect r="r" b="b" t="t" l="l"/>
            <a:pathLst>
              <a:path h="1219369" w="1908993">
                <a:moveTo>
                  <a:pt x="0" y="0"/>
                </a:moveTo>
                <a:lnTo>
                  <a:pt x="1908992" y="0"/>
                </a:lnTo>
                <a:lnTo>
                  <a:pt x="1908992" y="1219369"/>
                </a:lnTo>
                <a:lnTo>
                  <a:pt x="0" y="1219369"/>
                </a:lnTo>
                <a:lnTo>
                  <a:pt x="0" y="0"/>
                </a:lnTo>
                <a:close/>
              </a:path>
            </a:pathLst>
          </a:custGeom>
          <a:blipFill>
            <a:blip r:embed="rId5"/>
            <a:stretch>
              <a:fillRect l="0" t="0" r="0" b="0"/>
            </a:stretch>
          </a:blipFill>
        </p:spPr>
      </p:sp>
      <p:sp>
        <p:nvSpPr>
          <p:cNvPr name="Freeform 9" id="9"/>
          <p:cNvSpPr/>
          <p:nvPr/>
        </p:nvSpPr>
        <p:spPr>
          <a:xfrm flipH="false" flipV="false" rot="0">
            <a:off x="16038521" y="141210"/>
            <a:ext cx="1908993" cy="1219369"/>
          </a:xfrm>
          <a:custGeom>
            <a:avLst/>
            <a:gdLst/>
            <a:ahLst/>
            <a:cxnLst/>
            <a:rect r="r" b="b" t="t" l="l"/>
            <a:pathLst>
              <a:path h="1219369" w="1908993">
                <a:moveTo>
                  <a:pt x="0" y="0"/>
                </a:moveTo>
                <a:lnTo>
                  <a:pt x="1908993" y="0"/>
                </a:lnTo>
                <a:lnTo>
                  <a:pt x="1908993" y="1219369"/>
                </a:lnTo>
                <a:lnTo>
                  <a:pt x="0" y="1219369"/>
                </a:lnTo>
                <a:lnTo>
                  <a:pt x="0" y="0"/>
                </a:lnTo>
                <a:close/>
              </a:path>
            </a:pathLst>
          </a:custGeom>
          <a:blipFill>
            <a:blip r:embed="rId5"/>
            <a:stretch>
              <a:fillRect l="0" t="0" r="0" b="0"/>
            </a:stretch>
          </a:blipFill>
        </p:spPr>
      </p:sp>
      <p:pic>
        <p:nvPicPr>
          <p:cNvPr name="Picture 10" id="10">
            <a:hlinkClick action="ppaction://media"/>
          </p:cNvPr>
          <p:cNvPicPr>
            <a:picLocks noChangeAspect="true"/>
          </p:cNvPicPr>
          <p:nvPr>
            <a:videoFile r:link="rId7"/>
            <p:extLst>
              <p:ext uri="{DAA4B4D4-6D71-4841-9C94-3DE7FCFB9230}">
                <p14:media xmlns:p14="http://schemas.microsoft.com/office/powerpoint/2010/main" r:embed="rId8"/>
              </p:ext>
            </p:extLst>
          </p:nvPr>
        </p:nvPicPr>
        <p:blipFill>
          <a:blip r:embed="rId6"/>
          <a:srcRect l="0" t="0" r="0" b="0"/>
          <a:stretch>
            <a:fillRect/>
          </a:stretch>
        </p:blipFill>
        <p:spPr>
          <a:xfrm flipH="false" flipV="false" rot="0">
            <a:off x="9458224" y="3085272"/>
            <a:ext cx="8489290" cy="6366967"/>
          </a:xfrm>
          <a:prstGeom prst="rect">
            <a:avLst/>
          </a:prstGeom>
        </p:spPr>
      </p:pic>
      <p:sp>
        <p:nvSpPr>
          <p:cNvPr name="TextBox 11" id="11"/>
          <p:cNvSpPr txBox="true"/>
          <p:nvPr/>
        </p:nvSpPr>
        <p:spPr>
          <a:xfrm rot="0">
            <a:off x="6050050" y="1539790"/>
            <a:ext cx="6002019" cy="1048611"/>
          </a:xfrm>
          <a:prstGeom prst="rect">
            <a:avLst/>
          </a:prstGeom>
        </p:spPr>
        <p:txBody>
          <a:bodyPr anchor="t" rtlCol="false" tIns="0" lIns="0" bIns="0" rIns="0">
            <a:spAutoFit/>
          </a:bodyPr>
          <a:lstStyle/>
          <a:p>
            <a:pPr algn="ctr">
              <a:lnSpc>
                <a:spcPts val="8254"/>
              </a:lnSpc>
            </a:pPr>
            <a:r>
              <a:rPr lang="en-US" sz="6822">
                <a:solidFill>
                  <a:srgbClr val="0C4B28"/>
                </a:solidFill>
                <a:latin typeface="Anton"/>
                <a:ea typeface="Anton"/>
                <a:cs typeface="Anton"/>
                <a:sym typeface="Anton"/>
              </a:rPr>
              <a:t>AGENDA</a:t>
            </a:r>
          </a:p>
        </p:txBody>
      </p:sp>
      <p:sp>
        <p:nvSpPr>
          <p:cNvPr name="TextBox 12" id="12"/>
          <p:cNvSpPr txBox="true"/>
          <p:nvPr/>
        </p:nvSpPr>
        <p:spPr>
          <a:xfrm rot="0">
            <a:off x="1962472" y="3426320"/>
            <a:ext cx="6404271" cy="5830174"/>
          </a:xfrm>
          <a:prstGeom prst="rect">
            <a:avLst/>
          </a:prstGeom>
        </p:spPr>
        <p:txBody>
          <a:bodyPr anchor="t" rtlCol="false" tIns="0" lIns="0" bIns="0" rIns="0">
            <a:spAutoFit/>
          </a:bodyPr>
          <a:lstStyle/>
          <a:p>
            <a:pPr algn="l" marL="1004249" indent="-502124" lvl="1">
              <a:lnSpc>
                <a:spcPts val="6512"/>
              </a:lnSpc>
              <a:buFont typeface="Arial"/>
              <a:buChar char="•"/>
            </a:pPr>
            <a:r>
              <a:rPr lang="en-US" sz="4651">
                <a:solidFill>
                  <a:srgbClr val="0C4B28"/>
                </a:solidFill>
                <a:latin typeface="Futura"/>
                <a:ea typeface="Futura"/>
                <a:cs typeface="Futura"/>
                <a:sym typeface="Futura"/>
              </a:rPr>
              <a:t>Introduction</a:t>
            </a:r>
          </a:p>
          <a:p>
            <a:pPr algn="l" marL="1004249" indent="-502124" lvl="1">
              <a:lnSpc>
                <a:spcPts val="6512"/>
              </a:lnSpc>
              <a:buFont typeface="Arial"/>
              <a:buChar char="•"/>
            </a:pPr>
            <a:r>
              <a:rPr lang="en-US" sz="4651">
                <a:solidFill>
                  <a:srgbClr val="0C4B28"/>
                </a:solidFill>
                <a:latin typeface="Futura"/>
                <a:ea typeface="Futura"/>
                <a:cs typeface="Futura"/>
                <a:sym typeface="Futura"/>
              </a:rPr>
              <a:t>Problem Statement</a:t>
            </a:r>
          </a:p>
          <a:p>
            <a:pPr algn="l" marL="1004249" indent="-502124" lvl="1">
              <a:lnSpc>
                <a:spcPts val="6512"/>
              </a:lnSpc>
              <a:buFont typeface="Arial"/>
              <a:buChar char="•"/>
            </a:pPr>
            <a:r>
              <a:rPr lang="en-US" sz="4651">
                <a:solidFill>
                  <a:srgbClr val="0C4B28"/>
                </a:solidFill>
                <a:latin typeface="Futura"/>
                <a:ea typeface="Futura"/>
                <a:cs typeface="Futura"/>
                <a:sym typeface="Futura"/>
              </a:rPr>
              <a:t>Solution</a:t>
            </a:r>
          </a:p>
          <a:p>
            <a:pPr algn="l" marL="1004249" indent="-502124" lvl="1">
              <a:lnSpc>
                <a:spcPts val="6512"/>
              </a:lnSpc>
              <a:buFont typeface="Arial"/>
              <a:buChar char="•"/>
            </a:pPr>
            <a:r>
              <a:rPr lang="en-US" sz="4651">
                <a:solidFill>
                  <a:srgbClr val="0C4B28"/>
                </a:solidFill>
                <a:latin typeface="Futura"/>
                <a:ea typeface="Futura"/>
                <a:cs typeface="Futura"/>
                <a:sym typeface="Futura"/>
              </a:rPr>
              <a:t>Project Overview</a:t>
            </a:r>
          </a:p>
          <a:p>
            <a:pPr algn="l" marL="1004249" indent="-502124" lvl="1">
              <a:lnSpc>
                <a:spcPts val="6512"/>
              </a:lnSpc>
              <a:buFont typeface="Arial"/>
              <a:buChar char="•"/>
            </a:pPr>
            <a:r>
              <a:rPr lang="en-US" sz="4651">
                <a:solidFill>
                  <a:srgbClr val="0C4B28"/>
                </a:solidFill>
                <a:latin typeface="Futura"/>
                <a:ea typeface="Futura"/>
                <a:cs typeface="Futura"/>
                <a:sym typeface="Futura"/>
              </a:rPr>
              <a:t>Output</a:t>
            </a:r>
          </a:p>
          <a:p>
            <a:pPr algn="l" marL="1004249" indent="-502124" lvl="1">
              <a:lnSpc>
                <a:spcPts val="6512"/>
              </a:lnSpc>
              <a:buFont typeface="Arial"/>
              <a:buChar char="•"/>
            </a:pPr>
            <a:r>
              <a:rPr lang="en-US" sz="4651">
                <a:solidFill>
                  <a:srgbClr val="0C4B28"/>
                </a:solidFill>
                <a:latin typeface="Futura"/>
                <a:ea typeface="Futura"/>
                <a:cs typeface="Futura"/>
                <a:sym typeface="Futura"/>
              </a:rPr>
              <a:t>Conclusion</a:t>
            </a:r>
          </a:p>
          <a:p>
            <a:pPr algn="l">
              <a:lnSpc>
                <a:spcPts val="6512"/>
              </a:lnSpc>
            </a:pPr>
          </a:p>
        </p:txBody>
      </p:sp>
    </p:spTree>
  </p:cSld>
  <p:clrMapOvr>
    <a:masterClrMapping/>
  </p:clrMapOvr>
  <p:timing>
    <p:tnLst>
      <p:par>
        <p:cTn dur="indefinite" restart="never" nodeType="tmRoot">
          <p:childTnLst>
            <p:video>
              <p:cMediaNode vol="0">
                <p:cTn fill="hold" display="false">
                  <p:stCondLst>
                    <p:cond delay="indefinite"/>
                  </p:stCondLst>
                </p:cTn>
                <p:tgtEl>
                  <p:spTgt spid="10"/>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589249" y="623252"/>
            <a:ext cx="7109502" cy="0"/>
          </a:xfrm>
          <a:prstGeom prst="line">
            <a:avLst/>
          </a:prstGeom>
          <a:ln cap="flat" w="19050">
            <a:solidFill>
              <a:srgbClr val="0C4B28"/>
            </a:solidFill>
            <a:prstDash val="solid"/>
            <a:headEnd type="none" len="sm" w="sm"/>
            <a:tailEnd type="none" len="sm" w="sm"/>
          </a:ln>
        </p:spPr>
      </p:sp>
      <p:sp>
        <p:nvSpPr>
          <p:cNvPr name="TextBox 4" id="4"/>
          <p:cNvSpPr txBox="true"/>
          <p:nvPr/>
        </p:nvSpPr>
        <p:spPr>
          <a:xfrm rot="0">
            <a:off x="2194025" y="2422888"/>
            <a:ext cx="13899951" cy="5365024"/>
          </a:xfrm>
          <a:prstGeom prst="rect">
            <a:avLst/>
          </a:prstGeom>
        </p:spPr>
        <p:txBody>
          <a:bodyPr anchor="t" rtlCol="false" tIns="0" lIns="0" bIns="0" rIns="0">
            <a:spAutoFit/>
          </a:bodyPr>
          <a:lstStyle/>
          <a:p>
            <a:pPr algn="just">
              <a:lnSpc>
                <a:spcPts val="5323"/>
              </a:lnSpc>
              <a:spcBef>
                <a:spcPct val="0"/>
              </a:spcBef>
            </a:pPr>
            <a:r>
              <a:rPr lang="en-US" sz="3802">
                <a:solidFill>
                  <a:srgbClr val="0C4B28"/>
                </a:solidFill>
                <a:latin typeface="Canva Sans"/>
                <a:ea typeface="Canva Sans"/>
                <a:cs typeface="Canva Sans"/>
                <a:sym typeface="Canva Sans"/>
              </a:rPr>
              <a:t>Waste management is essential for maintaining cleanliness and sustainability, especially with the growing population and waste generation. Manual waste collection often leads to inefficiencies like mismanagement and delays. This project proposes an online Waste Management System that allows users to schedule waste collection, track the status of their requests, and receive notifications, ensuring a more organized and efficient waste disposal process.</a:t>
            </a:r>
          </a:p>
        </p:txBody>
      </p:sp>
      <p:grpSp>
        <p:nvGrpSpPr>
          <p:cNvPr name="Group 5" id="5"/>
          <p:cNvGrpSpPr/>
          <p:nvPr/>
        </p:nvGrpSpPr>
        <p:grpSpPr>
          <a:xfrm rot="0">
            <a:off x="0" y="-173302"/>
            <a:ext cx="1222008" cy="10633603"/>
            <a:chOff x="0" y="0"/>
            <a:chExt cx="321846" cy="2800620"/>
          </a:xfrm>
        </p:grpSpPr>
        <p:sp>
          <p:nvSpPr>
            <p:cNvPr name="Freeform 6" id="6"/>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7" id="7"/>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8" id="8"/>
          <p:cNvGrpSpPr/>
          <p:nvPr/>
        </p:nvGrpSpPr>
        <p:grpSpPr>
          <a:xfrm rot="0">
            <a:off x="17065992" y="-346603"/>
            <a:ext cx="1222008" cy="10633603"/>
            <a:chOff x="0" y="0"/>
            <a:chExt cx="321846" cy="2800620"/>
          </a:xfrm>
        </p:grpSpPr>
        <p:sp>
          <p:nvSpPr>
            <p:cNvPr name="Freeform 9" id="9"/>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10" id="10"/>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1" id="11"/>
          <p:cNvSpPr/>
          <p:nvPr/>
        </p:nvSpPr>
        <p:spPr>
          <a:xfrm flipH="false" flipV="false" rot="0">
            <a:off x="12918384" y="156548"/>
            <a:ext cx="1298772" cy="1268074"/>
          </a:xfrm>
          <a:custGeom>
            <a:avLst/>
            <a:gdLst/>
            <a:ahLst/>
            <a:cxnLst/>
            <a:rect r="r" b="b" t="t" l="l"/>
            <a:pathLst>
              <a:path h="1268074" w="1298772">
                <a:moveTo>
                  <a:pt x="0" y="0"/>
                </a:moveTo>
                <a:lnTo>
                  <a:pt x="1298772" y="0"/>
                </a:lnTo>
                <a:lnTo>
                  <a:pt x="1298772" y="1268075"/>
                </a:lnTo>
                <a:lnTo>
                  <a:pt x="0" y="12680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6553200" y="537527"/>
            <a:ext cx="5181600"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INTRODUCTION</a:t>
            </a:r>
          </a:p>
        </p:txBody>
      </p:sp>
      <p:sp>
        <p:nvSpPr>
          <p:cNvPr name="Freeform 13" id="13"/>
          <p:cNvSpPr/>
          <p:nvPr/>
        </p:nvSpPr>
        <p:spPr>
          <a:xfrm flipH="false" flipV="false" rot="0">
            <a:off x="3896411" y="156548"/>
            <a:ext cx="1298772" cy="1268074"/>
          </a:xfrm>
          <a:custGeom>
            <a:avLst/>
            <a:gdLst/>
            <a:ahLst/>
            <a:cxnLst/>
            <a:rect r="r" b="b" t="t" l="l"/>
            <a:pathLst>
              <a:path h="1268074" w="1298772">
                <a:moveTo>
                  <a:pt x="0" y="0"/>
                </a:moveTo>
                <a:lnTo>
                  <a:pt x="1298772" y="0"/>
                </a:lnTo>
                <a:lnTo>
                  <a:pt x="1298772" y="1268075"/>
                </a:lnTo>
                <a:lnTo>
                  <a:pt x="0" y="12680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589249" y="623252"/>
            <a:ext cx="7109502" cy="0"/>
          </a:xfrm>
          <a:prstGeom prst="line">
            <a:avLst/>
          </a:prstGeom>
          <a:ln cap="flat" w="19050">
            <a:solidFill>
              <a:srgbClr val="0C4B28"/>
            </a:solidFill>
            <a:prstDash val="solid"/>
            <a:headEnd type="none" len="sm" w="sm"/>
            <a:tailEnd type="none" len="sm" w="sm"/>
          </a:ln>
        </p:spPr>
      </p:sp>
      <p:sp>
        <p:nvSpPr>
          <p:cNvPr name="TextBox 4" id="4"/>
          <p:cNvSpPr txBox="true"/>
          <p:nvPr/>
        </p:nvSpPr>
        <p:spPr>
          <a:xfrm rot="0">
            <a:off x="2709290" y="2427446"/>
            <a:ext cx="12869421" cy="5355907"/>
          </a:xfrm>
          <a:prstGeom prst="rect">
            <a:avLst/>
          </a:prstGeom>
        </p:spPr>
        <p:txBody>
          <a:bodyPr anchor="t" rtlCol="false" tIns="0" lIns="0" bIns="0" rIns="0">
            <a:spAutoFit/>
          </a:bodyPr>
          <a:lstStyle/>
          <a:p>
            <a:pPr algn="just">
              <a:lnSpc>
                <a:spcPts val="5314"/>
              </a:lnSpc>
              <a:spcBef>
                <a:spcPct val="0"/>
              </a:spcBef>
            </a:pPr>
            <a:r>
              <a:rPr lang="en-US" sz="3796">
                <a:solidFill>
                  <a:srgbClr val="0C4B28"/>
                </a:solidFill>
                <a:latin typeface="Canva Sans"/>
                <a:ea typeface="Canva Sans"/>
                <a:cs typeface="Canva Sans"/>
                <a:sym typeface="Canva Sans"/>
              </a:rPr>
              <a:t>Managing waste collection manually can result in inefficient service, uncollected waste, and delayed responses to user requests. Users may face issues tracking the status of their waste collection requests, leading to dissatisfaction and environmental hazards. Additionally, waste collection services often struggle to organize schedules effectively and communicate updates to the public in real time.</a:t>
            </a:r>
          </a:p>
        </p:txBody>
      </p:sp>
      <p:grpSp>
        <p:nvGrpSpPr>
          <p:cNvPr name="Group 5" id="5"/>
          <p:cNvGrpSpPr/>
          <p:nvPr/>
        </p:nvGrpSpPr>
        <p:grpSpPr>
          <a:xfrm rot="0">
            <a:off x="0" y="-173302"/>
            <a:ext cx="1222008" cy="10633603"/>
            <a:chOff x="0" y="0"/>
            <a:chExt cx="321846" cy="2800620"/>
          </a:xfrm>
        </p:grpSpPr>
        <p:sp>
          <p:nvSpPr>
            <p:cNvPr name="Freeform 6" id="6"/>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7" id="7"/>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TextBox 8" id="8"/>
          <p:cNvSpPr txBox="true"/>
          <p:nvPr/>
        </p:nvSpPr>
        <p:spPr>
          <a:xfrm rot="0">
            <a:off x="5458837" y="537527"/>
            <a:ext cx="7370326"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PROBLEM STATEMENT</a:t>
            </a:r>
          </a:p>
        </p:txBody>
      </p:sp>
      <p:grpSp>
        <p:nvGrpSpPr>
          <p:cNvPr name="Group 9" id="9"/>
          <p:cNvGrpSpPr/>
          <p:nvPr/>
        </p:nvGrpSpPr>
        <p:grpSpPr>
          <a:xfrm rot="0">
            <a:off x="17065992" y="-346603"/>
            <a:ext cx="1222008" cy="10633603"/>
            <a:chOff x="0" y="0"/>
            <a:chExt cx="321846" cy="2800620"/>
          </a:xfrm>
        </p:grpSpPr>
        <p:sp>
          <p:nvSpPr>
            <p:cNvPr name="Freeform 10" id="10"/>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11" id="11"/>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2" id="12"/>
          <p:cNvSpPr/>
          <p:nvPr/>
        </p:nvSpPr>
        <p:spPr>
          <a:xfrm flipH="false" flipV="false" rot="0">
            <a:off x="13070784" y="308948"/>
            <a:ext cx="1298772" cy="1268074"/>
          </a:xfrm>
          <a:custGeom>
            <a:avLst/>
            <a:gdLst/>
            <a:ahLst/>
            <a:cxnLst/>
            <a:rect r="r" b="b" t="t" l="l"/>
            <a:pathLst>
              <a:path h="1268074" w="1298772">
                <a:moveTo>
                  <a:pt x="0" y="0"/>
                </a:moveTo>
                <a:lnTo>
                  <a:pt x="1298772" y="0"/>
                </a:lnTo>
                <a:lnTo>
                  <a:pt x="1298772" y="1268075"/>
                </a:lnTo>
                <a:lnTo>
                  <a:pt x="0" y="12680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3788589" y="308948"/>
            <a:ext cx="1298772" cy="1268074"/>
          </a:xfrm>
          <a:custGeom>
            <a:avLst/>
            <a:gdLst/>
            <a:ahLst/>
            <a:cxnLst/>
            <a:rect r="r" b="b" t="t" l="l"/>
            <a:pathLst>
              <a:path h="1268074" w="1298772">
                <a:moveTo>
                  <a:pt x="0" y="0"/>
                </a:moveTo>
                <a:lnTo>
                  <a:pt x="1298773" y="0"/>
                </a:lnTo>
                <a:lnTo>
                  <a:pt x="1298773" y="1268075"/>
                </a:lnTo>
                <a:lnTo>
                  <a:pt x="0" y="12680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sp>
        <p:nvSpPr>
          <p:cNvPr name="TextBox 4" id="4"/>
          <p:cNvSpPr txBox="true"/>
          <p:nvPr/>
        </p:nvSpPr>
        <p:spPr>
          <a:xfrm rot="0">
            <a:off x="2513135" y="2711098"/>
            <a:ext cx="13261730" cy="6719901"/>
          </a:xfrm>
          <a:prstGeom prst="rect">
            <a:avLst/>
          </a:prstGeom>
        </p:spPr>
        <p:txBody>
          <a:bodyPr anchor="t" rtlCol="false" tIns="0" lIns="0" bIns="0" rIns="0">
            <a:spAutoFit/>
          </a:bodyPr>
          <a:lstStyle/>
          <a:p>
            <a:pPr algn="just">
              <a:lnSpc>
                <a:spcPts val="4461"/>
              </a:lnSpc>
            </a:pPr>
            <a:r>
              <a:rPr lang="en-US" sz="3186" b="true">
                <a:solidFill>
                  <a:srgbClr val="000000"/>
                </a:solidFill>
                <a:latin typeface="Canva Sans Bold"/>
                <a:ea typeface="Canva Sans Bold"/>
                <a:cs typeface="Canva Sans Bold"/>
                <a:sym typeface="Canva Sans Bold"/>
              </a:rPr>
              <a:t>SIGN UP</a:t>
            </a:r>
          </a:p>
          <a:p>
            <a:pPr algn="just" marL="688065" indent="-344032" lvl="1">
              <a:lnSpc>
                <a:spcPts val="4461"/>
              </a:lnSpc>
              <a:buFont typeface="Arial"/>
              <a:buChar char="•"/>
            </a:pPr>
            <a:r>
              <a:rPr lang="en-US" sz="3186">
                <a:solidFill>
                  <a:srgbClr val="0C4B28"/>
                </a:solidFill>
                <a:latin typeface="Canva Sans"/>
                <a:ea typeface="Canva Sans"/>
                <a:cs typeface="Canva Sans"/>
                <a:sym typeface="Canva Sans"/>
              </a:rPr>
              <a:t>Cre</a:t>
            </a:r>
            <a:r>
              <a:rPr lang="en-US" sz="3186">
                <a:solidFill>
                  <a:srgbClr val="0C4B28"/>
                </a:solidFill>
                <a:latin typeface="Canva Sans"/>
                <a:ea typeface="Canva Sans"/>
                <a:cs typeface="Canva Sans"/>
                <a:sym typeface="Canva Sans"/>
              </a:rPr>
              <a:t>ate a new user account to access the application.</a:t>
            </a:r>
          </a:p>
          <a:p>
            <a:pPr algn="just">
              <a:lnSpc>
                <a:spcPts val="4461"/>
              </a:lnSpc>
            </a:pPr>
            <a:r>
              <a:rPr lang="en-US" sz="3186" b="true">
                <a:solidFill>
                  <a:srgbClr val="000000"/>
                </a:solidFill>
                <a:latin typeface="Canva Sans Bold"/>
                <a:ea typeface="Canva Sans Bold"/>
                <a:cs typeface="Canva Sans Bold"/>
                <a:sym typeface="Canva Sans Bold"/>
              </a:rPr>
              <a:t>LOGIN</a:t>
            </a:r>
          </a:p>
          <a:p>
            <a:pPr algn="just" marL="688065" indent="-344032" lvl="1">
              <a:lnSpc>
                <a:spcPts val="4461"/>
              </a:lnSpc>
              <a:buFont typeface="Arial"/>
              <a:buChar char="•"/>
            </a:pPr>
            <a:r>
              <a:rPr lang="en-US" sz="3186">
                <a:solidFill>
                  <a:srgbClr val="0C4B28"/>
                </a:solidFill>
                <a:latin typeface="Canva Sans"/>
                <a:ea typeface="Canva Sans"/>
                <a:cs typeface="Canva Sans"/>
                <a:sym typeface="Canva Sans"/>
              </a:rPr>
              <a:t>Access your account using your username and password.</a:t>
            </a:r>
          </a:p>
          <a:p>
            <a:pPr algn="just">
              <a:lnSpc>
                <a:spcPts val="4461"/>
              </a:lnSpc>
            </a:pPr>
            <a:r>
              <a:rPr lang="en-US" sz="3186" b="true">
                <a:solidFill>
                  <a:srgbClr val="000000"/>
                </a:solidFill>
                <a:latin typeface="Canva Sans Bold"/>
                <a:ea typeface="Canva Sans Bold"/>
                <a:cs typeface="Canva Sans Bold"/>
                <a:sym typeface="Canva Sans Bold"/>
              </a:rPr>
              <a:t>CREATE REQUEST</a:t>
            </a:r>
          </a:p>
          <a:p>
            <a:pPr algn="just" marL="688065" indent="-344032" lvl="1">
              <a:lnSpc>
                <a:spcPts val="4461"/>
              </a:lnSpc>
              <a:buFont typeface="Arial"/>
              <a:buChar char="•"/>
            </a:pPr>
            <a:r>
              <a:rPr lang="en-US" sz="3186">
                <a:solidFill>
                  <a:srgbClr val="0C4B28"/>
                </a:solidFill>
                <a:latin typeface="Canva Sans"/>
                <a:ea typeface="Canva Sans"/>
                <a:cs typeface="Canva Sans"/>
                <a:sym typeface="Canva Sans"/>
              </a:rPr>
              <a:t>Submit a new waste collection request by providing necessary details.</a:t>
            </a:r>
          </a:p>
          <a:p>
            <a:pPr algn="just">
              <a:lnSpc>
                <a:spcPts val="4461"/>
              </a:lnSpc>
            </a:pPr>
            <a:r>
              <a:rPr lang="en-US" sz="3186" b="true">
                <a:solidFill>
                  <a:srgbClr val="000000"/>
                </a:solidFill>
                <a:latin typeface="Canva Sans Bold"/>
                <a:ea typeface="Canva Sans Bold"/>
                <a:cs typeface="Canva Sans Bold"/>
                <a:sym typeface="Canva Sans Bold"/>
              </a:rPr>
              <a:t>REQUEST STATUS</a:t>
            </a:r>
          </a:p>
          <a:p>
            <a:pPr algn="just" marL="688065" indent="-344032" lvl="1">
              <a:lnSpc>
                <a:spcPts val="4461"/>
              </a:lnSpc>
              <a:buFont typeface="Arial"/>
              <a:buChar char="•"/>
            </a:pPr>
            <a:r>
              <a:rPr lang="en-US" sz="3186">
                <a:solidFill>
                  <a:srgbClr val="0C4B28"/>
                </a:solidFill>
                <a:latin typeface="Canva Sans"/>
                <a:ea typeface="Canva Sans"/>
                <a:cs typeface="Canva Sans"/>
                <a:sym typeface="Canva Sans"/>
              </a:rPr>
              <a:t>Track the status of your waste collection request in real time.</a:t>
            </a:r>
          </a:p>
          <a:p>
            <a:pPr algn="just">
              <a:lnSpc>
                <a:spcPts val="4461"/>
              </a:lnSpc>
            </a:pPr>
            <a:r>
              <a:rPr lang="en-US" sz="3186" b="true">
                <a:solidFill>
                  <a:srgbClr val="000000"/>
                </a:solidFill>
                <a:latin typeface="Canva Sans Bold"/>
                <a:ea typeface="Canva Sans Bold"/>
                <a:cs typeface="Canva Sans Bold"/>
                <a:sym typeface="Canva Sans Bold"/>
              </a:rPr>
              <a:t>CANCEL REQUEST</a:t>
            </a:r>
          </a:p>
          <a:p>
            <a:pPr algn="just" marL="688065" indent="-344032" lvl="1">
              <a:lnSpc>
                <a:spcPts val="4461"/>
              </a:lnSpc>
              <a:buFont typeface="Arial"/>
              <a:buChar char="•"/>
            </a:pPr>
            <a:r>
              <a:rPr lang="en-US" sz="3186">
                <a:solidFill>
                  <a:srgbClr val="0C4B28"/>
                </a:solidFill>
                <a:latin typeface="Canva Sans"/>
                <a:ea typeface="Canva Sans"/>
                <a:cs typeface="Canva Sans"/>
                <a:sym typeface="Canva Sans"/>
              </a:rPr>
              <a:t>Withdraw a previously submitted request if necessary</a:t>
            </a:r>
          </a:p>
          <a:p>
            <a:pPr algn="just">
              <a:lnSpc>
                <a:spcPts val="4461"/>
              </a:lnSpc>
              <a:spcBef>
                <a:spcPct val="0"/>
              </a:spcBef>
            </a:pPr>
          </a:p>
        </p:txBody>
      </p:sp>
      <p:grpSp>
        <p:nvGrpSpPr>
          <p:cNvPr name="Group 5" id="5"/>
          <p:cNvGrpSpPr/>
          <p:nvPr/>
        </p:nvGrpSpPr>
        <p:grpSpPr>
          <a:xfrm rot="0">
            <a:off x="0" y="-173302"/>
            <a:ext cx="1222008" cy="10633603"/>
            <a:chOff x="0" y="0"/>
            <a:chExt cx="321846" cy="2800620"/>
          </a:xfrm>
        </p:grpSpPr>
        <p:sp>
          <p:nvSpPr>
            <p:cNvPr name="Freeform 6" id="6"/>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7" id="7"/>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TextBox 8" id="8"/>
          <p:cNvSpPr txBox="true"/>
          <p:nvPr/>
        </p:nvSpPr>
        <p:spPr>
          <a:xfrm rot="0">
            <a:off x="5784438" y="537527"/>
            <a:ext cx="5607248"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OverView</a:t>
            </a:r>
          </a:p>
        </p:txBody>
      </p:sp>
      <p:grpSp>
        <p:nvGrpSpPr>
          <p:cNvPr name="Group 9" id="9"/>
          <p:cNvGrpSpPr/>
          <p:nvPr/>
        </p:nvGrpSpPr>
        <p:grpSpPr>
          <a:xfrm rot="0">
            <a:off x="17065992" y="-346603"/>
            <a:ext cx="1222008" cy="10633603"/>
            <a:chOff x="0" y="0"/>
            <a:chExt cx="321846" cy="2800620"/>
          </a:xfrm>
        </p:grpSpPr>
        <p:sp>
          <p:nvSpPr>
            <p:cNvPr name="Freeform 10" id="10"/>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11" id="11"/>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TextBox 12" id="12"/>
          <p:cNvSpPr txBox="true"/>
          <p:nvPr/>
        </p:nvSpPr>
        <p:spPr>
          <a:xfrm rot="0">
            <a:off x="1682668" y="1700178"/>
            <a:ext cx="5294114" cy="887095"/>
          </a:xfrm>
          <a:prstGeom prst="rect">
            <a:avLst/>
          </a:prstGeom>
        </p:spPr>
        <p:txBody>
          <a:bodyPr anchor="t" rtlCol="false" tIns="0" lIns="0" bIns="0" rIns="0">
            <a:spAutoFit/>
          </a:bodyPr>
          <a:lstStyle/>
          <a:p>
            <a:pPr algn="ctr">
              <a:lnSpc>
                <a:spcPts val="7279"/>
              </a:lnSpc>
            </a:pPr>
            <a:r>
              <a:rPr lang="en-US" sz="5199" b="true">
                <a:solidFill>
                  <a:srgbClr val="FF3131"/>
                </a:solidFill>
                <a:latin typeface="Canva Sans Bold"/>
                <a:ea typeface="Canva Sans Bold"/>
                <a:cs typeface="Canva Sans Bold"/>
                <a:sym typeface="Canva Sans Bold"/>
              </a:rPr>
              <a:t>USER FEATURES</a:t>
            </a:r>
          </a:p>
        </p:txBody>
      </p:sp>
      <p:sp>
        <p:nvSpPr>
          <p:cNvPr name="Freeform 13" id="13"/>
          <p:cNvSpPr/>
          <p:nvPr/>
        </p:nvSpPr>
        <p:spPr>
          <a:xfrm flipH="false" flipV="false" rot="0">
            <a:off x="3276710" y="156548"/>
            <a:ext cx="1298772" cy="1268074"/>
          </a:xfrm>
          <a:custGeom>
            <a:avLst/>
            <a:gdLst/>
            <a:ahLst/>
            <a:cxnLst/>
            <a:rect r="r" b="b" t="t" l="l"/>
            <a:pathLst>
              <a:path h="1268074" w="1298772">
                <a:moveTo>
                  <a:pt x="0" y="0"/>
                </a:moveTo>
                <a:lnTo>
                  <a:pt x="1298773" y="0"/>
                </a:lnTo>
                <a:lnTo>
                  <a:pt x="1298773" y="1268075"/>
                </a:lnTo>
                <a:lnTo>
                  <a:pt x="0" y="12680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12762445" y="156548"/>
            <a:ext cx="1298772" cy="1268074"/>
          </a:xfrm>
          <a:custGeom>
            <a:avLst/>
            <a:gdLst/>
            <a:ahLst/>
            <a:cxnLst/>
            <a:rect r="r" b="b" t="t" l="l"/>
            <a:pathLst>
              <a:path h="1268074" w="1298772">
                <a:moveTo>
                  <a:pt x="0" y="0"/>
                </a:moveTo>
                <a:lnTo>
                  <a:pt x="1298773" y="0"/>
                </a:lnTo>
                <a:lnTo>
                  <a:pt x="1298773" y="1268075"/>
                </a:lnTo>
                <a:lnTo>
                  <a:pt x="0" y="12680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sp>
        <p:nvSpPr>
          <p:cNvPr name="TextBox 4" id="4"/>
          <p:cNvSpPr txBox="true"/>
          <p:nvPr/>
        </p:nvSpPr>
        <p:spPr>
          <a:xfrm rot="0">
            <a:off x="2547890" y="2892073"/>
            <a:ext cx="13192221" cy="6168697"/>
          </a:xfrm>
          <a:prstGeom prst="rect">
            <a:avLst/>
          </a:prstGeom>
        </p:spPr>
        <p:txBody>
          <a:bodyPr anchor="t" rtlCol="false" tIns="0" lIns="0" bIns="0" rIns="0">
            <a:spAutoFit/>
          </a:bodyPr>
          <a:lstStyle/>
          <a:p>
            <a:pPr algn="just">
              <a:lnSpc>
                <a:spcPts val="4918"/>
              </a:lnSpc>
            </a:pPr>
            <a:r>
              <a:rPr lang="en-US" sz="3512" b="true">
                <a:solidFill>
                  <a:srgbClr val="000000"/>
                </a:solidFill>
                <a:latin typeface="Canva Sans Bold"/>
                <a:ea typeface="Canva Sans Bold"/>
                <a:cs typeface="Canva Sans Bold"/>
                <a:sym typeface="Canva Sans Bold"/>
              </a:rPr>
              <a:t>LOGIN</a:t>
            </a:r>
          </a:p>
          <a:p>
            <a:pPr algn="just" marL="758439" indent="-379219" lvl="1">
              <a:lnSpc>
                <a:spcPts val="4918"/>
              </a:lnSpc>
              <a:buFont typeface="Arial"/>
              <a:buChar char="•"/>
            </a:pPr>
            <a:r>
              <a:rPr lang="en-US" sz="3512">
                <a:solidFill>
                  <a:srgbClr val="0C4B28"/>
                </a:solidFill>
                <a:latin typeface="Canva Sans"/>
                <a:ea typeface="Canva Sans"/>
                <a:cs typeface="Canva Sans"/>
                <a:sym typeface="Canva Sans"/>
              </a:rPr>
              <a:t>Access the administrative dashboard with your credentials.</a:t>
            </a:r>
          </a:p>
          <a:p>
            <a:pPr algn="just">
              <a:lnSpc>
                <a:spcPts val="4918"/>
              </a:lnSpc>
            </a:pPr>
            <a:r>
              <a:rPr lang="en-US" sz="3512" b="true">
                <a:solidFill>
                  <a:srgbClr val="000000"/>
                </a:solidFill>
                <a:latin typeface="Canva Sans Bold"/>
                <a:ea typeface="Canva Sans Bold"/>
                <a:cs typeface="Canva Sans Bold"/>
                <a:sym typeface="Canva Sans Bold"/>
              </a:rPr>
              <a:t>VI</a:t>
            </a:r>
            <a:r>
              <a:rPr lang="en-US" sz="3512" b="true">
                <a:solidFill>
                  <a:srgbClr val="000000"/>
                </a:solidFill>
                <a:latin typeface="Canva Sans Bold"/>
                <a:ea typeface="Canva Sans Bold"/>
                <a:cs typeface="Canva Sans Bold"/>
                <a:sym typeface="Canva Sans Bold"/>
              </a:rPr>
              <a:t>EW REQUESTS</a:t>
            </a:r>
          </a:p>
          <a:p>
            <a:pPr algn="just" marL="758439" indent="-379219" lvl="1">
              <a:lnSpc>
                <a:spcPts val="4918"/>
              </a:lnSpc>
              <a:buFont typeface="Arial"/>
              <a:buChar char="•"/>
            </a:pPr>
            <a:r>
              <a:rPr lang="en-US" sz="3512">
                <a:solidFill>
                  <a:srgbClr val="0C4B28"/>
                </a:solidFill>
                <a:latin typeface="Canva Sans"/>
                <a:ea typeface="Canva Sans"/>
                <a:cs typeface="Canva Sans"/>
                <a:sym typeface="Canva Sans"/>
              </a:rPr>
              <a:t>Review all incoming waste collection requests from users.</a:t>
            </a:r>
          </a:p>
          <a:p>
            <a:pPr algn="just">
              <a:lnSpc>
                <a:spcPts val="4918"/>
              </a:lnSpc>
            </a:pPr>
            <a:r>
              <a:rPr lang="en-US" sz="3512" b="true">
                <a:solidFill>
                  <a:srgbClr val="000000"/>
                </a:solidFill>
                <a:latin typeface="Canva Sans Bold"/>
                <a:ea typeface="Canva Sans Bold"/>
                <a:cs typeface="Canva Sans Bold"/>
                <a:sym typeface="Canva Sans Bold"/>
              </a:rPr>
              <a:t>APPROVE/REJECT </a:t>
            </a:r>
            <a:r>
              <a:rPr lang="en-US" sz="3512" b="true">
                <a:solidFill>
                  <a:srgbClr val="000000"/>
                </a:solidFill>
                <a:latin typeface="Canva Sans Bold"/>
                <a:ea typeface="Canva Sans Bold"/>
                <a:cs typeface="Canva Sans Bold"/>
                <a:sym typeface="Canva Sans Bold"/>
              </a:rPr>
              <a:t>REQUESTS</a:t>
            </a:r>
          </a:p>
          <a:p>
            <a:pPr algn="just" marL="758439" indent="-379219" lvl="1">
              <a:lnSpc>
                <a:spcPts val="4918"/>
              </a:lnSpc>
              <a:buFont typeface="Arial"/>
              <a:buChar char="•"/>
            </a:pPr>
            <a:r>
              <a:rPr lang="en-US" sz="3512">
                <a:solidFill>
                  <a:srgbClr val="0C4B28"/>
                </a:solidFill>
                <a:latin typeface="Canva Sans"/>
                <a:ea typeface="Canva Sans"/>
                <a:cs typeface="Canva Sans"/>
                <a:sym typeface="Canva Sans"/>
              </a:rPr>
              <a:t>Manage requests by approving or rejecting them based on availability and resource</a:t>
            </a:r>
          </a:p>
          <a:p>
            <a:pPr algn="just">
              <a:lnSpc>
                <a:spcPts val="4918"/>
              </a:lnSpc>
            </a:pPr>
          </a:p>
          <a:p>
            <a:pPr algn="just">
              <a:lnSpc>
                <a:spcPts val="4918"/>
              </a:lnSpc>
              <a:spcBef>
                <a:spcPct val="0"/>
              </a:spcBef>
            </a:pPr>
          </a:p>
        </p:txBody>
      </p:sp>
      <p:grpSp>
        <p:nvGrpSpPr>
          <p:cNvPr name="Group 5" id="5"/>
          <p:cNvGrpSpPr/>
          <p:nvPr/>
        </p:nvGrpSpPr>
        <p:grpSpPr>
          <a:xfrm rot="0">
            <a:off x="0" y="-173302"/>
            <a:ext cx="1222008" cy="10633603"/>
            <a:chOff x="0" y="0"/>
            <a:chExt cx="321846" cy="2800620"/>
          </a:xfrm>
        </p:grpSpPr>
        <p:sp>
          <p:nvSpPr>
            <p:cNvPr name="Freeform 6" id="6"/>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7" id="7"/>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TextBox 8" id="8"/>
          <p:cNvSpPr txBox="true"/>
          <p:nvPr/>
        </p:nvSpPr>
        <p:spPr>
          <a:xfrm rot="0">
            <a:off x="5784438" y="537527"/>
            <a:ext cx="5607248"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OverView</a:t>
            </a:r>
          </a:p>
        </p:txBody>
      </p:sp>
      <p:grpSp>
        <p:nvGrpSpPr>
          <p:cNvPr name="Group 9" id="9"/>
          <p:cNvGrpSpPr/>
          <p:nvPr/>
        </p:nvGrpSpPr>
        <p:grpSpPr>
          <a:xfrm rot="0">
            <a:off x="17065992" y="-346603"/>
            <a:ext cx="1222008" cy="10633603"/>
            <a:chOff x="0" y="0"/>
            <a:chExt cx="321846" cy="2800620"/>
          </a:xfrm>
        </p:grpSpPr>
        <p:sp>
          <p:nvSpPr>
            <p:cNvPr name="Freeform 10" id="10"/>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11" id="11"/>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TextBox 12" id="12"/>
          <p:cNvSpPr txBox="true"/>
          <p:nvPr/>
        </p:nvSpPr>
        <p:spPr>
          <a:xfrm rot="0">
            <a:off x="1405669" y="1700178"/>
            <a:ext cx="5848112" cy="887095"/>
          </a:xfrm>
          <a:prstGeom prst="rect">
            <a:avLst/>
          </a:prstGeom>
        </p:spPr>
        <p:txBody>
          <a:bodyPr anchor="t" rtlCol="false" tIns="0" lIns="0" bIns="0" rIns="0">
            <a:spAutoFit/>
          </a:bodyPr>
          <a:lstStyle/>
          <a:p>
            <a:pPr algn="ctr">
              <a:lnSpc>
                <a:spcPts val="7279"/>
              </a:lnSpc>
            </a:pPr>
            <a:r>
              <a:rPr lang="en-US" sz="5199" b="true">
                <a:solidFill>
                  <a:srgbClr val="FF3131"/>
                </a:solidFill>
                <a:latin typeface="Canva Sans Bold"/>
                <a:ea typeface="Canva Sans Bold"/>
                <a:cs typeface="Canva Sans Bold"/>
                <a:sym typeface="Canva Sans Bold"/>
              </a:rPr>
              <a:t>ADMIN FEATURES</a:t>
            </a:r>
          </a:p>
        </p:txBody>
      </p:sp>
      <p:sp>
        <p:nvSpPr>
          <p:cNvPr name="Freeform 13" id="13"/>
          <p:cNvSpPr/>
          <p:nvPr/>
        </p:nvSpPr>
        <p:spPr>
          <a:xfrm flipH="false" flipV="false" rot="0">
            <a:off x="12619630" y="156548"/>
            <a:ext cx="1298772" cy="1268074"/>
          </a:xfrm>
          <a:custGeom>
            <a:avLst/>
            <a:gdLst/>
            <a:ahLst/>
            <a:cxnLst/>
            <a:rect r="r" b="b" t="t" l="l"/>
            <a:pathLst>
              <a:path h="1268074" w="1298772">
                <a:moveTo>
                  <a:pt x="0" y="0"/>
                </a:moveTo>
                <a:lnTo>
                  <a:pt x="1298773" y="0"/>
                </a:lnTo>
                <a:lnTo>
                  <a:pt x="1298773" y="1268075"/>
                </a:lnTo>
                <a:lnTo>
                  <a:pt x="0" y="12680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3495446" y="155879"/>
            <a:ext cx="1298772" cy="1268074"/>
          </a:xfrm>
          <a:custGeom>
            <a:avLst/>
            <a:gdLst/>
            <a:ahLst/>
            <a:cxnLst/>
            <a:rect r="r" b="b" t="t" l="l"/>
            <a:pathLst>
              <a:path h="1268074" w="1298772">
                <a:moveTo>
                  <a:pt x="0" y="0"/>
                </a:moveTo>
                <a:lnTo>
                  <a:pt x="1298773" y="0"/>
                </a:lnTo>
                <a:lnTo>
                  <a:pt x="1298773" y="1268074"/>
                </a:lnTo>
                <a:lnTo>
                  <a:pt x="0" y="12680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sp>
        <p:nvSpPr>
          <p:cNvPr name="TextBox 4" id="4"/>
          <p:cNvSpPr txBox="true"/>
          <p:nvPr/>
        </p:nvSpPr>
        <p:spPr>
          <a:xfrm rot="0">
            <a:off x="3070193" y="2713367"/>
            <a:ext cx="13192221" cy="6168697"/>
          </a:xfrm>
          <a:prstGeom prst="rect">
            <a:avLst/>
          </a:prstGeom>
        </p:spPr>
        <p:txBody>
          <a:bodyPr anchor="t" rtlCol="false" tIns="0" lIns="0" bIns="0" rIns="0">
            <a:spAutoFit/>
          </a:bodyPr>
          <a:lstStyle/>
          <a:p>
            <a:pPr algn="just">
              <a:lnSpc>
                <a:spcPts val="4918"/>
              </a:lnSpc>
            </a:pPr>
          </a:p>
          <a:p>
            <a:pPr algn="just">
              <a:lnSpc>
                <a:spcPts val="4918"/>
              </a:lnSpc>
            </a:pPr>
          </a:p>
          <a:p>
            <a:pPr algn="just" marL="758439" indent="-379219" lvl="1">
              <a:lnSpc>
                <a:spcPts val="4918"/>
              </a:lnSpc>
              <a:buFont typeface="Arial"/>
              <a:buChar char="•"/>
            </a:pPr>
            <a:r>
              <a:rPr lang="en-US" b="true" sz="3512">
                <a:solidFill>
                  <a:srgbClr val="000000"/>
                </a:solidFill>
                <a:latin typeface="Canva Sans Bold"/>
                <a:ea typeface="Canva Sans Bold"/>
                <a:cs typeface="Canva Sans Bold"/>
                <a:sym typeface="Canva Sans Bold"/>
              </a:rPr>
              <a:t>NOTIFICATION</a:t>
            </a:r>
            <a:r>
              <a:rPr lang="en-US" b="true" sz="3512">
                <a:solidFill>
                  <a:srgbClr val="000000"/>
                </a:solidFill>
                <a:latin typeface="Canva Sans Bold"/>
                <a:ea typeface="Canva Sans Bold"/>
                <a:cs typeface="Canva Sans Bold"/>
                <a:sym typeface="Canva Sans Bold"/>
              </a:rPr>
              <a:t> UPDATES</a:t>
            </a:r>
          </a:p>
          <a:p>
            <a:pPr algn="just" marL="758439" indent="-379219" lvl="1">
              <a:lnSpc>
                <a:spcPts val="4918"/>
              </a:lnSpc>
              <a:buFont typeface="Arial"/>
              <a:buChar char="•"/>
            </a:pPr>
            <a:r>
              <a:rPr lang="en-US" b="true" sz="3512">
                <a:solidFill>
                  <a:srgbClr val="000000"/>
                </a:solidFill>
                <a:latin typeface="Canva Sans Bold"/>
                <a:ea typeface="Canva Sans Bold"/>
                <a:cs typeface="Canva Sans Bold"/>
                <a:sym typeface="Canva Sans Bold"/>
              </a:rPr>
              <a:t>Re</a:t>
            </a:r>
            <a:r>
              <a:rPr lang="en-US" b="true" sz="3512">
                <a:solidFill>
                  <a:srgbClr val="000000"/>
                </a:solidFill>
                <a:latin typeface="Canva Sans Bold"/>
                <a:ea typeface="Canva Sans Bold"/>
                <a:cs typeface="Canva Sans Bold"/>
                <a:sym typeface="Canva Sans Bold"/>
              </a:rPr>
              <a:t>ce</a:t>
            </a:r>
            <a:r>
              <a:rPr lang="en-US" b="true" sz="3512">
                <a:solidFill>
                  <a:srgbClr val="000000"/>
                </a:solidFill>
                <a:latin typeface="Canva Sans Bold"/>
                <a:ea typeface="Canva Sans Bold"/>
                <a:cs typeface="Canva Sans Bold"/>
                <a:sym typeface="Canva Sans Bold"/>
              </a:rPr>
              <a:t>i</a:t>
            </a:r>
            <a:r>
              <a:rPr lang="en-US" b="true" sz="3512">
                <a:solidFill>
                  <a:srgbClr val="000000"/>
                </a:solidFill>
                <a:latin typeface="Canva Sans Bold"/>
                <a:ea typeface="Canva Sans Bold"/>
                <a:cs typeface="Canva Sans Bold"/>
                <a:sym typeface="Canva Sans Bold"/>
              </a:rPr>
              <a:t>v</a:t>
            </a:r>
            <a:r>
              <a:rPr lang="en-US" b="true" sz="3512">
                <a:solidFill>
                  <a:srgbClr val="000000"/>
                </a:solidFill>
                <a:latin typeface="Canva Sans Bold"/>
                <a:ea typeface="Canva Sans Bold"/>
                <a:cs typeface="Canva Sans Bold"/>
                <a:sym typeface="Canva Sans Bold"/>
              </a:rPr>
              <a:t>e </a:t>
            </a:r>
            <a:r>
              <a:rPr lang="en-US" b="true" sz="3512">
                <a:solidFill>
                  <a:srgbClr val="000000"/>
                </a:solidFill>
                <a:latin typeface="Canva Sans Bold"/>
                <a:ea typeface="Canva Sans Bold"/>
                <a:cs typeface="Canva Sans Bold"/>
                <a:sym typeface="Canva Sans Bold"/>
              </a:rPr>
              <a:t>em</a:t>
            </a:r>
            <a:r>
              <a:rPr lang="en-US" b="true" sz="3512">
                <a:solidFill>
                  <a:srgbClr val="000000"/>
                </a:solidFill>
                <a:latin typeface="Canva Sans Bold"/>
                <a:ea typeface="Canva Sans Bold"/>
                <a:cs typeface="Canva Sans Bold"/>
                <a:sym typeface="Canva Sans Bold"/>
              </a:rPr>
              <a:t>a</a:t>
            </a:r>
            <a:r>
              <a:rPr lang="en-US" b="true" sz="3512">
                <a:solidFill>
                  <a:srgbClr val="000000"/>
                </a:solidFill>
                <a:latin typeface="Canva Sans Bold"/>
                <a:ea typeface="Canva Sans Bold"/>
                <a:cs typeface="Canva Sans Bold"/>
                <a:sym typeface="Canva Sans Bold"/>
              </a:rPr>
              <a:t>i</a:t>
            </a:r>
            <a:r>
              <a:rPr lang="en-US" b="true" sz="3512">
                <a:solidFill>
                  <a:srgbClr val="000000"/>
                </a:solidFill>
                <a:latin typeface="Canva Sans Bold"/>
                <a:ea typeface="Canva Sans Bold"/>
                <a:cs typeface="Canva Sans Bold"/>
                <a:sym typeface="Canva Sans Bold"/>
              </a:rPr>
              <a:t>l</a:t>
            </a:r>
            <a:r>
              <a:rPr lang="en-US" b="true" sz="3512">
                <a:solidFill>
                  <a:srgbClr val="000000"/>
                </a:solidFill>
                <a:latin typeface="Canva Sans Bold"/>
                <a:ea typeface="Canva Sans Bold"/>
                <a:cs typeface="Canva Sans Bold"/>
                <a:sym typeface="Canva Sans Bold"/>
              </a:rPr>
              <a:t> a</a:t>
            </a:r>
            <a:r>
              <a:rPr lang="en-US" b="true" sz="3512">
                <a:solidFill>
                  <a:srgbClr val="000000"/>
                </a:solidFill>
                <a:latin typeface="Canva Sans Bold"/>
                <a:ea typeface="Canva Sans Bold"/>
                <a:cs typeface="Canva Sans Bold"/>
                <a:sym typeface="Canva Sans Bold"/>
              </a:rPr>
              <a:t>l</a:t>
            </a:r>
            <a:r>
              <a:rPr lang="en-US" b="true" sz="3512">
                <a:solidFill>
                  <a:srgbClr val="000000"/>
                </a:solidFill>
                <a:latin typeface="Canva Sans Bold"/>
                <a:ea typeface="Canva Sans Bold"/>
                <a:cs typeface="Canva Sans Bold"/>
                <a:sym typeface="Canva Sans Bold"/>
              </a:rPr>
              <a:t>erts</a:t>
            </a:r>
            <a:r>
              <a:rPr lang="en-US" b="true" sz="3512">
                <a:solidFill>
                  <a:srgbClr val="000000"/>
                </a:solidFill>
                <a:latin typeface="Canva Sans Bold"/>
                <a:ea typeface="Canva Sans Bold"/>
                <a:cs typeface="Canva Sans Bold"/>
                <a:sym typeface="Canva Sans Bold"/>
              </a:rPr>
              <a:t> </a:t>
            </a:r>
            <a:r>
              <a:rPr lang="en-US" b="true" sz="3512">
                <a:solidFill>
                  <a:srgbClr val="000000"/>
                </a:solidFill>
                <a:latin typeface="Canva Sans Bold"/>
                <a:ea typeface="Canva Sans Bold"/>
                <a:cs typeface="Canva Sans Bold"/>
                <a:sym typeface="Canva Sans Bold"/>
              </a:rPr>
              <a:t>ab</a:t>
            </a:r>
            <a:r>
              <a:rPr lang="en-US" b="true" sz="3512">
                <a:solidFill>
                  <a:srgbClr val="000000"/>
                </a:solidFill>
                <a:latin typeface="Canva Sans Bold"/>
                <a:ea typeface="Canva Sans Bold"/>
                <a:cs typeface="Canva Sans Bold"/>
                <a:sym typeface="Canva Sans Bold"/>
              </a:rPr>
              <a:t>o</a:t>
            </a:r>
            <a:r>
              <a:rPr lang="en-US" b="true" sz="3512">
                <a:solidFill>
                  <a:srgbClr val="000000"/>
                </a:solidFill>
                <a:latin typeface="Canva Sans Bold"/>
                <a:ea typeface="Canva Sans Bold"/>
                <a:cs typeface="Canva Sans Bold"/>
                <a:sym typeface="Canva Sans Bold"/>
              </a:rPr>
              <a:t>ut the status of your</a:t>
            </a:r>
            <a:r>
              <a:rPr lang="en-US" b="true" sz="3512">
                <a:solidFill>
                  <a:srgbClr val="000000"/>
                </a:solidFill>
                <a:latin typeface="Canva Sans Bold"/>
                <a:ea typeface="Canva Sans Bold"/>
                <a:cs typeface="Canva Sans Bold"/>
                <a:sym typeface="Canva Sans Bold"/>
              </a:rPr>
              <a:t> waste collection request</a:t>
            </a:r>
            <a:r>
              <a:rPr lang="en-US" b="true" sz="3512">
                <a:solidFill>
                  <a:srgbClr val="000000"/>
                </a:solidFill>
                <a:latin typeface="Canva Sans Bold"/>
                <a:ea typeface="Canva Sans Bold"/>
                <a:cs typeface="Canva Sans Bold"/>
                <a:sym typeface="Canva Sans Bold"/>
              </a:rPr>
              <a:t> (e.g., reque</a:t>
            </a:r>
            <a:r>
              <a:rPr lang="en-US" b="true" sz="3512">
                <a:solidFill>
                  <a:srgbClr val="000000"/>
                </a:solidFill>
                <a:latin typeface="Canva Sans Bold"/>
                <a:ea typeface="Canva Sans Bold"/>
                <a:cs typeface="Canva Sans Bold"/>
                <a:sym typeface="Canva Sans Bold"/>
              </a:rPr>
              <a:t>s</a:t>
            </a:r>
            <a:r>
              <a:rPr lang="en-US" b="true" sz="3512">
                <a:solidFill>
                  <a:srgbClr val="000000"/>
                </a:solidFill>
                <a:latin typeface="Canva Sans Bold"/>
                <a:ea typeface="Canva Sans Bold"/>
                <a:cs typeface="Canva Sans Bold"/>
                <a:sym typeface="Canva Sans Bold"/>
              </a:rPr>
              <a:t>t</a:t>
            </a:r>
            <a:r>
              <a:rPr lang="en-US" b="true" sz="3512">
                <a:solidFill>
                  <a:srgbClr val="000000"/>
                </a:solidFill>
                <a:latin typeface="Canva Sans Bold"/>
                <a:ea typeface="Canva Sans Bold"/>
                <a:cs typeface="Canva Sans Bold"/>
                <a:sym typeface="Canva Sans Bold"/>
              </a:rPr>
              <a:t> </a:t>
            </a:r>
            <a:r>
              <a:rPr lang="en-US" b="true" sz="3512">
                <a:solidFill>
                  <a:srgbClr val="000000"/>
                </a:solidFill>
                <a:latin typeface="Canva Sans Bold"/>
                <a:ea typeface="Canva Sans Bold"/>
                <a:cs typeface="Canva Sans Bold"/>
                <a:sym typeface="Canva Sans Bold"/>
              </a:rPr>
              <a:t>app</a:t>
            </a:r>
            <a:r>
              <a:rPr lang="en-US" b="true" sz="3512">
                <a:solidFill>
                  <a:srgbClr val="000000"/>
                </a:solidFill>
                <a:latin typeface="Canva Sans Bold"/>
                <a:ea typeface="Canva Sans Bold"/>
                <a:cs typeface="Canva Sans Bold"/>
                <a:sym typeface="Canva Sans Bold"/>
              </a:rPr>
              <a:t>ro</a:t>
            </a:r>
            <a:r>
              <a:rPr lang="en-US" b="true" sz="3512">
                <a:solidFill>
                  <a:srgbClr val="000000"/>
                </a:solidFill>
                <a:latin typeface="Canva Sans Bold"/>
                <a:ea typeface="Canva Sans Bold"/>
                <a:cs typeface="Canva Sans Bold"/>
                <a:sym typeface="Canva Sans Bold"/>
              </a:rPr>
              <a:t>val, schedule</a:t>
            </a:r>
            <a:r>
              <a:rPr lang="en-US" b="true" sz="3512">
                <a:solidFill>
                  <a:srgbClr val="000000"/>
                </a:solidFill>
                <a:latin typeface="Canva Sans Bold"/>
                <a:ea typeface="Canva Sans Bold"/>
                <a:cs typeface="Canva Sans Bold"/>
                <a:sym typeface="Canva Sans Bold"/>
              </a:rPr>
              <a:t> u</a:t>
            </a:r>
            <a:r>
              <a:rPr lang="en-US" b="true" sz="3512">
                <a:solidFill>
                  <a:srgbClr val="000000"/>
                </a:solidFill>
                <a:latin typeface="Canva Sans Bold"/>
                <a:ea typeface="Canva Sans Bold"/>
                <a:cs typeface="Canva Sans Bold"/>
                <a:sym typeface="Canva Sans Bold"/>
              </a:rPr>
              <a:t>pdat</a:t>
            </a:r>
            <a:r>
              <a:rPr lang="en-US" b="true" sz="3512">
                <a:solidFill>
                  <a:srgbClr val="000000"/>
                </a:solidFill>
                <a:latin typeface="Canva Sans Bold"/>
                <a:ea typeface="Canva Sans Bold"/>
                <a:cs typeface="Canva Sans Bold"/>
                <a:sym typeface="Canva Sans Bold"/>
              </a:rPr>
              <a:t>es</a:t>
            </a:r>
            <a:r>
              <a:rPr lang="en-US" b="true" sz="3512">
                <a:solidFill>
                  <a:srgbClr val="000000"/>
                </a:solidFill>
                <a:latin typeface="Canva Sans Bold"/>
                <a:ea typeface="Canva Sans Bold"/>
                <a:cs typeface="Canva Sans Bold"/>
                <a:sym typeface="Canva Sans Bold"/>
              </a:rPr>
              <a:t>)</a:t>
            </a:r>
            <a:r>
              <a:rPr lang="en-US" b="true" sz="3512">
                <a:solidFill>
                  <a:srgbClr val="000000"/>
                </a:solidFill>
                <a:latin typeface="Canva Sans Bold"/>
                <a:ea typeface="Canva Sans Bold"/>
                <a:cs typeface="Canva Sans Bold"/>
                <a:sym typeface="Canva Sans Bold"/>
              </a:rPr>
              <a:t>.</a:t>
            </a:r>
          </a:p>
          <a:p>
            <a:pPr algn="just" marL="758439" indent="-379219" lvl="1">
              <a:lnSpc>
                <a:spcPts val="4918"/>
              </a:lnSpc>
              <a:buFont typeface="Arial"/>
              <a:buChar char="•"/>
            </a:pPr>
            <a:r>
              <a:rPr lang="en-US" b="true" sz="3512">
                <a:solidFill>
                  <a:srgbClr val="000000"/>
                </a:solidFill>
                <a:latin typeface="Canva Sans Bold"/>
                <a:ea typeface="Canva Sans Bold"/>
                <a:cs typeface="Canva Sans Bold"/>
                <a:sym typeface="Canva Sans Bold"/>
              </a:rPr>
              <a:t>REMINDE</a:t>
            </a:r>
            <a:r>
              <a:rPr lang="en-US" b="true" sz="3512">
                <a:solidFill>
                  <a:srgbClr val="000000"/>
                </a:solidFill>
                <a:latin typeface="Canva Sans Bold"/>
                <a:ea typeface="Canva Sans Bold"/>
                <a:cs typeface="Canva Sans Bold"/>
                <a:sym typeface="Canva Sans Bold"/>
              </a:rPr>
              <a:t>RS</a:t>
            </a:r>
          </a:p>
          <a:p>
            <a:pPr algn="just" marL="758439" indent="-379219" lvl="1">
              <a:lnSpc>
                <a:spcPts val="4918"/>
              </a:lnSpc>
              <a:buFont typeface="Arial"/>
              <a:buChar char="•"/>
            </a:pPr>
            <a:r>
              <a:rPr lang="en-US" b="true" sz="3512">
                <a:solidFill>
                  <a:srgbClr val="000000"/>
                </a:solidFill>
                <a:latin typeface="Canva Sans Bold"/>
                <a:ea typeface="Canva Sans Bold"/>
                <a:cs typeface="Canva Sans Bold"/>
                <a:sym typeface="Canva Sans Bold"/>
              </a:rPr>
              <a:t>Get tim</a:t>
            </a:r>
            <a:r>
              <a:rPr lang="en-US" b="true" sz="3512">
                <a:solidFill>
                  <a:srgbClr val="000000"/>
                </a:solidFill>
                <a:latin typeface="Canva Sans Bold"/>
                <a:ea typeface="Canva Sans Bold"/>
                <a:cs typeface="Canva Sans Bold"/>
                <a:sym typeface="Canva Sans Bold"/>
              </a:rPr>
              <a:t>e</a:t>
            </a:r>
            <a:r>
              <a:rPr lang="en-US" b="true" sz="3512">
                <a:solidFill>
                  <a:srgbClr val="000000"/>
                </a:solidFill>
                <a:latin typeface="Canva Sans Bold"/>
                <a:ea typeface="Canva Sans Bold"/>
                <a:cs typeface="Canva Sans Bold"/>
                <a:sym typeface="Canva Sans Bold"/>
              </a:rPr>
              <a:t>ly</a:t>
            </a:r>
            <a:r>
              <a:rPr lang="en-US" b="true" sz="3512">
                <a:solidFill>
                  <a:srgbClr val="000000"/>
                </a:solidFill>
                <a:latin typeface="Canva Sans Bold"/>
                <a:ea typeface="Canva Sans Bold"/>
                <a:cs typeface="Canva Sans Bold"/>
                <a:sym typeface="Canva Sans Bold"/>
              </a:rPr>
              <a:t> re</a:t>
            </a:r>
            <a:r>
              <a:rPr lang="en-US" b="true" sz="3512">
                <a:solidFill>
                  <a:srgbClr val="000000"/>
                </a:solidFill>
                <a:latin typeface="Canva Sans Bold"/>
                <a:ea typeface="Canva Sans Bold"/>
                <a:cs typeface="Canva Sans Bold"/>
                <a:sym typeface="Canva Sans Bold"/>
              </a:rPr>
              <a:t>mind</a:t>
            </a:r>
            <a:r>
              <a:rPr lang="en-US" b="true" sz="3512">
                <a:solidFill>
                  <a:srgbClr val="000000"/>
                </a:solidFill>
                <a:latin typeface="Canva Sans Bold"/>
                <a:ea typeface="Canva Sans Bold"/>
                <a:cs typeface="Canva Sans Bold"/>
                <a:sym typeface="Canva Sans Bold"/>
              </a:rPr>
              <a:t>e</a:t>
            </a:r>
            <a:r>
              <a:rPr lang="en-US" b="true" sz="3512">
                <a:solidFill>
                  <a:srgbClr val="000000"/>
                </a:solidFill>
                <a:latin typeface="Canva Sans Bold"/>
                <a:ea typeface="Canva Sans Bold"/>
                <a:cs typeface="Canva Sans Bold"/>
                <a:sym typeface="Canva Sans Bold"/>
              </a:rPr>
              <a:t>r</a:t>
            </a:r>
            <a:r>
              <a:rPr lang="en-US" b="true" sz="3512">
                <a:solidFill>
                  <a:srgbClr val="000000"/>
                </a:solidFill>
                <a:latin typeface="Canva Sans Bold"/>
                <a:ea typeface="Canva Sans Bold"/>
                <a:cs typeface="Canva Sans Bold"/>
                <a:sym typeface="Canva Sans Bold"/>
              </a:rPr>
              <a:t>s </a:t>
            </a:r>
            <a:r>
              <a:rPr lang="en-US" b="true" sz="3512">
                <a:solidFill>
                  <a:srgbClr val="000000"/>
                </a:solidFill>
                <a:latin typeface="Canva Sans Bold"/>
                <a:ea typeface="Canva Sans Bold"/>
                <a:cs typeface="Canva Sans Bold"/>
                <a:sym typeface="Canva Sans Bold"/>
              </a:rPr>
              <a:t>for</a:t>
            </a:r>
            <a:r>
              <a:rPr lang="en-US" b="true" sz="3512">
                <a:solidFill>
                  <a:srgbClr val="000000"/>
                </a:solidFill>
                <a:latin typeface="Canva Sans Bold"/>
                <a:ea typeface="Canva Sans Bold"/>
                <a:cs typeface="Canva Sans Bold"/>
                <a:sym typeface="Canva Sans Bold"/>
              </a:rPr>
              <a:t> </a:t>
            </a:r>
            <a:r>
              <a:rPr lang="en-US" b="true" sz="3512">
                <a:solidFill>
                  <a:srgbClr val="000000"/>
                </a:solidFill>
                <a:latin typeface="Canva Sans Bold"/>
                <a:ea typeface="Canva Sans Bold"/>
                <a:cs typeface="Canva Sans Bold"/>
                <a:sym typeface="Canva Sans Bold"/>
              </a:rPr>
              <a:t>u</a:t>
            </a:r>
            <a:r>
              <a:rPr lang="en-US" b="true" sz="3512">
                <a:solidFill>
                  <a:srgbClr val="000000"/>
                </a:solidFill>
                <a:latin typeface="Canva Sans Bold"/>
                <a:ea typeface="Canva Sans Bold"/>
                <a:cs typeface="Canva Sans Bold"/>
                <a:sym typeface="Canva Sans Bold"/>
              </a:rPr>
              <a:t>p</a:t>
            </a:r>
            <a:r>
              <a:rPr lang="en-US" b="true" sz="3512">
                <a:solidFill>
                  <a:srgbClr val="000000"/>
                </a:solidFill>
                <a:latin typeface="Canva Sans Bold"/>
                <a:ea typeface="Canva Sans Bold"/>
                <a:cs typeface="Canva Sans Bold"/>
                <a:sym typeface="Canva Sans Bold"/>
              </a:rPr>
              <a:t>c</a:t>
            </a:r>
            <a:r>
              <a:rPr lang="en-US" b="true" sz="3512">
                <a:solidFill>
                  <a:srgbClr val="000000"/>
                </a:solidFill>
                <a:latin typeface="Canva Sans Bold"/>
                <a:ea typeface="Canva Sans Bold"/>
                <a:cs typeface="Canva Sans Bold"/>
                <a:sym typeface="Canva Sans Bold"/>
              </a:rPr>
              <a:t>o</a:t>
            </a:r>
            <a:r>
              <a:rPr lang="en-US" b="true" sz="3512">
                <a:solidFill>
                  <a:srgbClr val="000000"/>
                </a:solidFill>
                <a:latin typeface="Canva Sans Bold"/>
                <a:ea typeface="Canva Sans Bold"/>
                <a:cs typeface="Canva Sans Bold"/>
                <a:sym typeface="Canva Sans Bold"/>
              </a:rPr>
              <a:t>m</a:t>
            </a:r>
            <a:r>
              <a:rPr lang="en-US" b="true" sz="3512">
                <a:solidFill>
                  <a:srgbClr val="000000"/>
                </a:solidFill>
                <a:latin typeface="Canva Sans Bold"/>
                <a:ea typeface="Canva Sans Bold"/>
                <a:cs typeface="Canva Sans Bold"/>
                <a:sym typeface="Canva Sans Bold"/>
              </a:rPr>
              <a:t>ing </a:t>
            </a:r>
            <a:r>
              <a:rPr lang="en-US" b="true" sz="3512">
                <a:solidFill>
                  <a:srgbClr val="000000"/>
                </a:solidFill>
                <a:latin typeface="Canva Sans Bold"/>
                <a:ea typeface="Canva Sans Bold"/>
                <a:cs typeface="Canva Sans Bold"/>
                <a:sym typeface="Canva Sans Bold"/>
              </a:rPr>
              <a:t>scheduled pickups </a:t>
            </a:r>
            <a:r>
              <a:rPr lang="en-US" b="true" sz="3512">
                <a:solidFill>
                  <a:srgbClr val="000000"/>
                </a:solidFill>
                <a:latin typeface="Canva Sans Bold"/>
                <a:ea typeface="Canva Sans Bold"/>
                <a:cs typeface="Canva Sans Bold"/>
                <a:sym typeface="Canva Sans Bold"/>
              </a:rPr>
              <a:t>or </a:t>
            </a:r>
            <a:r>
              <a:rPr lang="en-US" b="true" sz="3512">
                <a:solidFill>
                  <a:srgbClr val="000000"/>
                </a:solidFill>
                <a:latin typeface="Canva Sans Bold"/>
                <a:ea typeface="Canva Sans Bold"/>
                <a:cs typeface="Canva Sans Bold"/>
                <a:sym typeface="Canva Sans Bold"/>
              </a:rPr>
              <a:t>a</a:t>
            </a:r>
            <a:r>
              <a:rPr lang="en-US" b="true" sz="3512">
                <a:solidFill>
                  <a:srgbClr val="000000"/>
                </a:solidFill>
                <a:latin typeface="Canva Sans Bold"/>
                <a:ea typeface="Canva Sans Bold"/>
                <a:cs typeface="Canva Sans Bold"/>
                <a:sym typeface="Canva Sans Bold"/>
              </a:rPr>
              <a:t>cti</a:t>
            </a:r>
            <a:r>
              <a:rPr lang="en-US" b="true" sz="3512">
                <a:solidFill>
                  <a:srgbClr val="000000"/>
                </a:solidFill>
                <a:latin typeface="Canva Sans Bold"/>
                <a:ea typeface="Canva Sans Bold"/>
                <a:cs typeface="Canva Sans Bold"/>
                <a:sym typeface="Canva Sans Bold"/>
              </a:rPr>
              <a:t>o</a:t>
            </a:r>
            <a:r>
              <a:rPr lang="en-US" b="true" sz="3512">
                <a:solidFill>
                  <a:srgbClr val="000000"/>
                </a:solidFill>
                <a:latin typeface="Canva Sans Bold"/>
                <a:ea typeface="Canva Sans Bold"/>
                <a:cs typeface="Canva Sans Bold"/>
                <a:sym typeface="Canva Sans Bold"/>
              </a:rPr>
              <a:t>n</a:t>
            </a:r>
            <a:r>
              <a:rPr lang="en-US" b="true" sz="3512">
                <a:solidFill>
                  <a:srgbClr val="000000"/>
                </a:solidFill>
                <a:latin typeface="Canva Sans Bold"/>
                <a:ea typeface="Canva Sans Bold"/>
                <a:cs typeface="Canva Sans Bold"/>
                <a:sym typeface="Canva Sans Bold"/>
              </a:rPr>
              <a:t>s</a:t>
            </a:r>
            <a:r>
              <a:rPr lang="en-US" b="true" sz="3512">
                <a:solidFill>
                  <a:srgbClr val="000000"/>
                </a:solidFill>
                <a:latin typeface="Canva Sans Bold"/>
                <a:ea typeface="Canva Sans Bold"/>
                <a:cs typeface="Canva Sans Bold"/>
                <a:sym typeface="Canva Sans Bold"/>
              </a:rPr>
              <a:t> </a:t>
            </a:r>
            <a:r>
              <a:rPr lang="en-US" b="true" sz="3512">
                <a:solidFill>
                  <a:srgbClr val="000000"/>
                </a:solidFill>
                <a:latin typeface="Canva Sans Bold"/>
                <a:ea typeface="Canva Sans Bold"/>
                <a:cs typeface="Canva Sans Bold"/>
                <a:sym typeface="Canva Sans Bold"/>
              </a:rPr>
              <a:t>r</a:t>
            </a:r>
            <a:r>
              <a:rPr lang="en-US" b="true" sz="3512">
                <a:solidFill>
                  <a:srgbClr val="000000"/>
                </a:solidFill>
                <a:latin typeface="Canva Sans Bold"/>
                <a:ea typeface="Canva Sans Bold"/>
                <a:cs typeface="Canva Sans Bold"/>
                <a:sym typeface="Canva Sans Bold"/>
              </a:rPr>
              <a:t>e</a:t>
            </a:r>
            <a:r>
              <a:rPr lang="en-US" b="true" sz="3512">
                <a:solidFill>
                  <a:srgbClr val="000000"/>
                </a:solidFill>
                <a:latin typeface="Canva Sans Bold"/>
                <a:ea typeface="Canva Sans Bold"/>
                <a:cs typeface="Canva Sans Bold"/>
                <a:sym typeface="Canva Sans Bold"/>
              </a:rPr>
              <a:t>quir</a:t>
            </a:r>
            <a:r>
              <a:rPr lang="en-US" b="true" sz="3512">
                <a:solidFill>
                  <a:srgbClr val="000000"/>
                </a:solidFill>
                <a:latin typeface="Canva Sans Bold"/>
                <a:ea typeface="Canva Sans Bold"/>
                <a:cs typeface="Canva Sans Bold"/>
                <a:sym typeface="Canva Sans Bold"/>
              </a:rPr>
              <a:t>ed on y</a:t>
            </a:r>
            <a:r>
              <a:rPr lang="en-US" b="true" sz="3512">
                <a:solidFill>
                  <a:srgbClr val="000000"/>
                </a:solidFill>
                <a:latin typeface="Canva Sans Bold"/>
                <a:ea typeface="Canva Sans Bold"/>
                <a:cs typeface="Canva Sans Bold"/>
                <a:sym typeface="Canva Sans Bold"/>
              </a:rPr>
              <a:t>our</a:t>
            </a:r>
            <a:r>
              <a:rPr lang="en-US" b="true" sz="3512">
                <a:solidFill>
                  <a:srgbClr val="000000"/>
                </a:solidFill>
                <a:latin typeface="Canva Sans Bold"/>
                <a:ea typeface="Canva Sans Bold"/>
                <a:cs typeface="Canva Sans Bold"/>
                <a:sym typeface="Canva Sans Bold"/>
              </a:rPr>
              <a:t> re</a:t>
            </a:r>
            <a:r>
              <a:rPr lang="en-US" b="true" sz="3512">
                <a:solidFill>
                  <a:srgbClr val="000000"/>
                </a:solidFill>
                <a:latin typeface="Canva Sans Bold"/>
                <a:ea typeface="Canva Sans Bold"/>
                <a:cs typeface="Canva Sans Bold"/>
                <a:sym typeface="Canva Sans Bold"/>
              </a:rPr>
              <a:t>q</a:t>
            </a:r>
            <a:r>
              <a:rPr lang="en-US" b="true" sz="3512">
                <a:solidFill>
                  <a:srgbClr val="000000"/>
                </a:solidFill>
                <a:latin typeface="Canva Sans Bold"/>
                <a:ea typeface="Canva Sans Bold"/>
                <a:cs typeface="Canva Sans Bold"/>
                <a:sym typeface="Canva Sans Bold"/>
              </a:rPr>
              <a:t>ue</a:t>
            </a:r>
            <a:r>
              <a:rPr lang="en-US" b="true" sz="3512">
                <a:solidFill>
                  <a:srgbClr val="000000"/>
                </a:solidFill>
                <a:latin typeface="Canva Sans Bold"/>
                <a:ea typeface="Canva Sans Bold"/>
                <a:cs typeface="Canva Sans Bold"/>
                <a:sym typeface="Canva Sans Bold"/>
              </a:rPr>
              <a:t>st.</a:t>
            </a:r>
          </a:p>
          <a:p>
            <a:pPr algn="just">
              <a:lnSpc>
                <a:spcPts val="4918"/>
              </a:lnSpc>
              <a:spcBef>
                <a:spcPct val="0"/>
              </a:spcBef>
            </a:pPr>
          </a:p>
        </p:txBody>
      </p:sp>
      <p:grpSp>
        <p:nvGrpSpPr>
          <p:cNvPr name="Group 5" id="5"/>
          <p:cNvGrpSpPr/>
          <p:nvPr/>
        </p:nvGrpSpPr>
        <p:grpSpPr>
          <a:xfrm rot="0">
            <a:off x="0" y="-173302"/>
            <a:ext cx="1222008" cy="10633603"/>
            <a:chOff x="0" y="0"/>
            <a:chExt cx="321846" cy="2800620"/>
          </a:xfrm>
        </p:grpSpPr>
        <p:sp>
          <p:nvSpPr>
            <p:cNvPr name="Freeform 6" id="6"/>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7" id="7"/>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TextBox 8" id="8"/>
          <p:cNvSpPr txBox="true"/>
          <p:nvPr/>
        </p:nvSpPr>
        <p:spPr>
          <a:xfrm rot="0">
            <a:off x="5784438" y="537527"/>
            <a:ext cx="5607248"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Project OverView</a:t>
            </a:r>
          </a:p>
        </p:txBody>
      </p:sp>
      <p:grpSp>
        <p:nvGrpSpPr>
          <p:cNvPr name="Group 9" id="9"/>
          <p:cNvGrpSpPr/>
          <p:nvPr/>
        </p:nvGrpSpPr>
        <p:grpSpPr>
          <a:xfrm rot="0">
            <a:off x="17065992" y="-346603"/>
            <a:ext cx="1222008" cy="10633603"/>
            <a:chOff x="0" y="0"/>
            <a:chExt cx="321846" cy="2800620"/>
          </a:xfrm>
        </p:grpSpPr>
        <p:sp>
          <p:nvSpPr>
            <p:cNvPr name="Freeform 10" id="10"/>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11" id="11"/>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TextBox 12" id="12"/>
          <p:cNvSpPr txBox="true"/>
          <p:nvPr/>
        </p:nvSpPr>
        <p:spPr>
          <a:xfrm rot="0">
            <a:off x="1362531" y="2071653"/>
            <a:ext cx="12588080" cy="887095"/>
          </a:xfrm>
          <a:prstGeom prst="rect">
            <a:avLst/>
          </a:prstGeom>
        </p:spPr>
        <p:txBody>
          <a:bodyPr anchor="t" rtlCol="false" tIns="0" lIns="0" bIns="0" rIns="0">
            <a:spAutoFit/>
          </a:bodyPr>
          <a:lstStyle/>
          <a:p>
            <a:pPr algn="ctr">
              <a:lnSpc>
                <a:spcPts val="7279"/>
              </a:lnSpc>
            </a:pPr>
            <a:r>
              <a:rPr lang="en-US" sz="5199" b="true">
                <a:solidFill>
                  <a:srgbClr val="FF3131"/>
                </a:solidFill>
                <a:latin typeface="Canva Sans Bold"/>
                <a:ea typeface="Canva Sans Bold"/>
                <a:cs typeface="Canva Sans Bold"/>
                <a:sym typeface="Canva Sans Bold"/>
              </a:rPr>
              <a:t>User Features (Notifications Module)</a:t>
            </a:r>
          </a:p>
        </p:txBody>
      </p:sp>
      <p:sp>
        <p:nvSpPr>
          <p:cNvPr name="Freeform 13" id="13"/>
          <p:cNvSpPr/>
          <p:nvPr/>
        </p:nvSpPr>
        <p:spPr>
          <a:xfrm flipH="false" flipV="false" rot="0">
            <a:off x="12847048" y="156548"/>
            <a:ext cx="1298772" cy="1268074"/>
          </a:xfrm>
          <a:custGeom>
            <a:avLst/>
            <a:gdLst/>
            <a:ahLst/>
            <a:cxnLst/>
            <a:rect r="r" b="b" t="t" l="l"/>
            <a:pathLst>
              <a:path h="1268074" w="1298772">
                <a:moveTo>
                  <a:pt x="0" y="0"/>
                </a:moveTo>
                <a:lnTo>
                  <a:pt x="1298772" y="0"/>
                </a:lnTo>
                <a:lnTo>
                  <a:pt x="1298772" y="1268075"/>
                </a:lnTo>
                <a:lnTo>
                  <a:pt x="0" y="12680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3543071" y="156548"/>
            <a:ext cx="1298772" cy="1268074"/>
          </a:xfrm>
          <a:custGeom>
            <a:avLst/>
            <a:gdLst/>
            <a:ahLst/>
            <a:cxnLst/>
            <a:rect r="r" b="b" t="t" l="l"/>
            <a:pathLst>
              <a:path h="1268074" w="1298772">
                <a:moveTo>
                  <a:pt x="0" y="0"/>
                </a:moveTo>
                <a:lnTo>
                  <a:pt x="1298773" y="0"/>
                </a:lnTo>
                <a:lnTo>
                  <a:pt x="1298773" y="1268075"/>
                </a:lnTo>
                <a:lnTo>
                  <a:pt x="0" y="12680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268976"/>
            <a:ext cx="7109502" cy="0"/>
          </a:xfrm>
          <a:prstGeom prst="line">
            <a:avLst/>
          </a:prstGeom>
          <a:ln cap="flat" w="19050">
            <a:solidFill>
              <a:srgbClr val="0C4B28"/>
            </a:solidFill>
            <a:prstDash val="solid"/>
            <a:headEnd type="none" len="sm" w="sm"/>
            <a:tailEnd type="none" len="sm" w="sm"/>
          </a:ln>
        </p:spPr>
      </p:sp>
      <p:sp>
        <p:nvSpPr>
          <p:cNvPr name="TextBox 4" id="4"/>
          <p:cNvSpPr txBox="true"/>
          <p:nvPr/>
        </p:nvSpPr>
        <p:spPr>
          <a:xfrm rot="0">
            <a:off x="2092834" y="1602351"/>
            <a:ext cx="14604474" cy="7903563"/>
          </a:xfrm>
          <a:prstGeom prst="rect">
            <a:avLst/>
          </a:prstGeom>
        </p:spPr>
        <p:txBody>
          <a:bodyPr anchor="t" rtlCol="false" tIns="0" lIns="0" bIns="0" rIns="0">
            <a:spAutoFit/>
          </a:bodyPr>
          <a:lstStyle/>
          <a:p>
            <a:pPr algn="ctr">
              <a:lnSpc>
                <a:spcPts val="4845"/>
              </a:lnSpc>
            </a:pPr>
            <a:r>
              <a:rPr lang="en-US" sz="3461" spc="76">
                <a:solidFill>
                  <a:srgbClr val="0C4B28"/>
                </a:solidFill>
                <a:latin typeface="Canva Sans"/>
                <a:ea typeface="Canva Sans"/>
                <a:cs typeface="Canva Sans"/>
                <a:sym typeface="Canva Sans"/>
              </a:rPr>
              <a:t>This project proposes a Waste Management System that automates the waste collection process. </a:t>
            </a:r>
          </a:p>
          <a:p>
            <a:pPr algn="ctr">
              <a:lnSpc>
                <a:spcPts val="4845"/>
              </a:lnSpc>
            </a:pPr>
            <a:r>
              <a:rPr lang="en-US" sz="3461" spc="76">
                <a:solidFill>
                  <a:srgbClr val="0C4B28"/>
                </a:solidFill>
                <a:latin typeface="Canva Sans"/>
                <a:ea typeface="Canva Sans"/>
                <a:cs typeface="Canva Sans"/>
                <a:sym typeface="Canva Sans"/>
              </a:rPr>
              <a:t>          </a:t>
            </a:r>
            <a:r>
              <a:rPr lang="en-US" sz="3461" spc="76">
                <a:solidFill>
                  <a:srgbClr val="0C4B28"/>
                </a:solidFill>
                <a:latin typeface="Canva Sans"/>
                <a:ea typeface="Canva Sans"/>
                <a:cs typeface="Canva Sans"/>
                <a:sym typeface="Canva Sans"/>
              </a:rPr>
              <a:t>Users can register on the platform, request waste collection            services, schedule the collection, and track the status of their requests in real-time. </a:t>
            </a:r>
          </a:p>
          <a:p>
            <a:pPr algn="ctr">
              <a:lnSpc>
                <a:spcPts val="4845"/>
              </a:lnSpc>
            </a:pPr>
            <a:r>
              <a:rPr lang="en-US" sz="3461" spc="76">
                <a:solidFill>
                  <a:srgbClr val="0C4B28"/>
                </a:solidFill>
                <a:latin typeface="Canva Sans"/>
                <a:ea typeface="Canva Sans"/>
                <a:cs typeface="Canva Sans"/>
                <a:sym typeface="Canva Sans"/>
              </a:rPr>
              <a:t>     </a:t>
            </a:r>
            <a:r>
              <a:rPr lang="en-US" sz="3461" spc="76">
                <a:solidFill>
                  <a:srgbClr val="0C4B28"/>
                </a:solidFill>
                <a:latin typeface="Canva Sans"/>
                <a:ea typeface="Canva Sans"/>
                <a:cs typeface="Canva Sans"/>
                <a:sym typeface="Canva Sans"/>
              </a:rPr>
              <a:t>The system sends notifications to users to keep them informed about the progress. </a:t>
            </a:r>
          </a:p>
          <a:p>
            <a:pPr algn="ctr">
              <a:lnSpc>
                <a:spcPts val="4845"/>
              </a:lnSpc>
            </a:pPr>
            <a:r>
              <a:rPr lang="en-US" sz="3461" spc="76">
                <a:solidFill>
                  <a:srgbClr val="0C4B28"/>
                </a:solidFill>
                <a:latin typeface="Canva Sans"/>
                <a:ea typeface="Canva Sans"/>
                <a:cs typeface="Canva Sans"/>
                <a:sym typeface="Canva Sans"/>
              </a:rPr>
              <a:t>      </a:t>
            </a:r>
            <a:r>
              <a:rPr lang="en-US" sz="3461" spc="76">
                <a:solidFill>
                  <a:srgbClr val="0C4B28"/>
                </a:solidFill>
                <a:latin typeface="Canva Sans"/>
                <a:ea typeface="Canva Sans"/>
                <a:cs typeface="Canva Sans"/>
                <a:sym typeface="Canva Sans"/>
              </a:rPr>
              <a:t>The platform also provides an administrative dashboard where admins can manage requests, assign tasks, and monitor the collection process efficiently. </a:t>
            </a:r>
          </a:p>
          <a:p>
            <a:pPr algn="ctr">
              <a:lnSpc>
                <a:spcPts val="4845"/>
              </a:lnSpc>
            </a:pPr>
            <a:r>
              <a:rPr lang="en-US" sz="3461" spc="76">
                <a:solidFill>
                  <a:srgbClr val="0C4B28"/>
                </a:solidFill>
                <a:latin typeface="Canva Sans"/>
                <a:ea typeface="Canva Sans"/>
                <a:cs typeface="Canva Sans"/>
                <a:sym typeface="Canva Sans"/>
              </a:rPr>
              <a:t>This approach streamlines waste management operations, ensuring timely service and better communication with users</a:t>
            </a:r>
          </a:p>
          <a:p>
            <a:pPr algn="ctr">
              <a:lnSpc>
                <a:spcPts val="4845"/>
              </a:lnSpc>
              <a:spcBef>
                <a:spcPct val="0"/>
              </a:spcBef>
            </a:pPr>
          </a:p>
        </p:txBody>
      </p:sp>
      <p:grpSp>
        <p:nvGrpSpPr>
          <p:cNvPr name="Group 5" id="5"/>
          <p:cNvGrpSpPr/>
          <p:nvPr/>
        </p:nvGrpSpPr>
        <p:grpSpPr>
          <a:xfrm rot="0">
            <a:off x="0" y="-346603"/>
            <a:ext cx="1222008" cy="10633603"/>
            <a:chOff x="0" y="0"/>
            <a:chExt cx="321846" cy="2800620"/>
          </a:xfrm>
        </p:grpSpPr>
        <p:sp>
          <p:nvSpPr>
            <p:cNvPr name="Freeform 6" id="6"/>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7" id="7"/>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grpSp>
        <p:nvGrpSpPr>
          <p:cNvPr name="Group 8" id="8"/>
          <p:cNvGrpSpPr/>
          <p:nvPr/>
        </p:nvGrpSpPr>
        <p:grpSpPr>
          <a:xfrm rot="0">
            <a:off x="17065992" y="-519905"/>
            <a:ext cx="1222008" cy="10633603"/>
            <a:chOff x="0" y="0"/>
            <a:chExt cx="321846" cy="2800620"/>
          </a:xfrm>
        </p:grpSpPr>
        <p:sp>
          <p:nvSpPr>
            <p:cNvPr name="Freeform 9" id="9"/>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10" id="10"/>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1" id="11"/>
          <p:cNvSpPr/>
          <p:nvPr/>
        </p:nvSpPr>
        <p:spPr>
          <a:xfrm flipH="false" flipV="false" rot="83783">
            <a:off x="1642614" y="1670127"/>
            <a:ext cx="923965" cy="489701"/>
          </a:xfrm>
          <a:custGeom>
            <a:avLst/>
            <a:gdLst/>
            <a:ahLst/>
            <a:cxnLst/>
            <a:rect r="r" b="b" t="t" l="l"/>
            <a:pathLst>
              <a:path h="489701" w="923965">
                <a:moveTo>
                  <a:pt x="0" y="0"/>
                </a:moveTo>
                <a:lnTo>
                  <a:pt x="923964" y="0"/>
                </a:lnTo>
                <a:lnTo>
                  <a:pt x="923964" y="489702"/>
                </a:lnTo>
                <a:lnTo>
                  <a:pt x="0" y="48970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6869276" y="364226"/>
            <a:ext cx="3437572"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SOLUTION</a:t>
            </a:r>
          </a:p>
        </p:txBody>
      </p:sp>
      <p:sp>
        <p:nvSpPr>
          <p:cNvPr name="Freeform 13" id="13"/>
          <p:cNvSpPr/>
          <p:nvPr/>
        </p:nvSpPr>
        <p:spPr>
          <a:xfrm flipH="false" flipV="false" rot="0">
            <a:off x="1643263" y="2979577"/>
            <a:ext cx="899141" cy="476544"/>
          </a:xfrm>
          <a:custGeom>
            <a:avLst/>
            <a:gdLst/>
            <a:ahLst/>
            <a:cxnLst/>
            <a:rect r="r" b="b" t="t" l="l"/>
            <a:pathLst>
              <a:path h="476544" w="899141">
                <a:moveTo>
                  <a:pt x="0" y="0"/>
                </a:moveTo>
                <a:lnTo>
                  <a:pt x="899141" y="0"/>
                </a:lnTo>
                <a:lnTo>
                  <a:pt x="899141" y="476544"/>
                </a:lnTo>
                <a:lnTo>
                  <a:pt x="0" y="47654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1636784" y="4731926"/>
            <a:ext cx="899141" cy="476544"/>
          </a:xfrm>
          <a:custGeom>
            <a:avLst/>
            <a:gdLst/>
            <a:ahLst/>
            <a:cxnLst/>
            <a:rect r="r" b="b" t="t" l="l"/>
            <a:pathLst>
              <a:path h="476544" w="899141">
                <a:moveTo>
                  <a:pt x="0" y="0"/>
                </a:moveTo>
                <a:lnTo>
                  <a:pt x="899141" y="0"/>
                </a:lnTo>
                <a:lnTo>
                  <a:pt x="899141" y="476545"/>
                </a:lnTo>
                <a:lnTo>
                  <a:pt x="0" y="47654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5" id="15"/>
          <p:cNvSpPr/>
          <p:nvPr/>
        </p:nvSpPr>
        <p:spPr>
          <a:xfrm flipH="false" flipV="false" rot="0">
            <a:off x="1636784" y="6018096"/>
            <a:ext cx="899141" cy="476544"/>
          </a:xfrm>
          <a:custGeom>
            <a:avLst/>
            <a:gdLst/>
            <a:ahLst/>
            <a:cxnLst/>
            <a:rect r="r" b="b" t="t" l="l"/>
            <a:pathLst>
              <a:path h="476544" w="899141">
                <a:moveTo>
                  <a:pt x="0" y="0"/>
                </a:moveTo>
                <a:lnTo>
                  <a:pt x="899141" y="0"/>
                </a:lnTo>
                <a:lnTo>
                  <a:pt x="899141" y="476544"/>
                </a:lnTo>
                <a:lnTo>
                  <a:pt x="0" y="47654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1636784" y="7770990"/>
            <a:ext cx="899141" cy="476544"/>
          </a:xfrm>
          <a:custGeom>
            <a:avLst/>
            <a:gdLst/>
            <a:ahLst/>
            <a:cxnLst/>
            <a:rect r="r" b="b" t="t" l="l"/>
            <a:pathLst>
              <a:path h="476544" w="899141">
                <a:moveTo>
                  <a:pt x="0" y="0"/>
                </a:moveTo>
                <a:lnTo>
                  <a:pt x="899141" y="0"/>
                </a:lnTo>
                <a:lnTo>
                  <a:pt x="899141" y="476545"/>
                </a:lnTo>
                <a:lnTo>
                  <a:pt x="0" y="47654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7" id="17"/>
          <p:cNvSpPr/>
          <p:nvPr/>
        </p:nvSpPr>
        <p:spPr>
          <a:xfrm flipH="false" flipV="false" rot="0">
            <a:off x="3619271" y="-16753"/>
            <a:ext cx="1298772" cy="1268074"/>
          </a:xfrm>
          <a:custGeom>
            <a:avLst/>
            <a:gdLst/>
            <a:ahLst/>
            <a:cxnLst/>
            <a:rect r="r" b="b" t="t" l="l"/>
            <a:pathLst>
              <a:path h="1268074" w="1298772">
                <a:moveTo>
                  <a:pt x="0" y="0"/>
                </a:moveTo>
                <a:lnTo>
                  <a:pt x="1298773" y="0"/>
                </a:lnTo>
                <a:lnTo>
                  <a:pt x="1298773" y="1268074"/>
                </a:lnTo>
                <a:lnTo>
                  <a:pt x="0" y="12680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8" id="18"/>
          <p:cNvSpPr/>
          <p:nvPr/>
        </p:nvSpPr>
        <p:spPr>
          <a:xfrm flipH="false" flipV="false" rot="0">
            <a:off x="13037034" y="0"/>
            <a:ext cx="1298772" cy="1268074"/>
          </a:xfrm>
          <a:custGeom>
            <a:avLst/>
            <a:gdLst/>
            <a:ahLst/>
            <a:cxnLst/>
            <a:rect r="r" b="b" t="t" l="l"/>
            <a:pathLst>
              <a:path h="1268074" w="1298772">
                <a:moveTo>
                  <a:pt x="0" y="0"/>
                </a:moveTo>
                <a:lnTo>
                  <a:pt x="1298772" y="0"/>
                </a:lnTo>
                <a:lnTo>
                  <a:pt x="1298772" y="1268074"/>
                </a:lnTo>
                <a:lnTo>
                  <a:pt x="0" y="12680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AutoShape 3" id="3"/>
          <p:cNvSpPr/>
          <p:nvPr/>
        </p:nvSpPr>
        <p:spPr>
          <a:xfrm>
            <a:off x="5289519" y="442277"/>
            <a:ext cx="7109502" cy="0"/>
          </a:xfrm>
          <a:prstGeom prst="line">
            <a:avLst/>
          </a:prstGeom>
          <a:ln cap="flat" w="19050">
            <a:solidFill>
              <a:srgbClr val="0C4B28"/>
            </a:solidFill>
            <a:prstDash val="solid"/>
            <a:headEnd type="none" len="sm" w="sm"/>
            <a:tailEnd type="none" len="sm" w="sm"/>
          </a:ln>
        </p:spPr>
      </p:sp>
      <p:sp>
        <p:nvSpPr>
          <p:cNvPr name="TextBox 4" id="4"/>
          <p:cNvSpPr txBox="true"/>
          <p:nvPr/>
        </p:nvSpPr>
        <p:spPr>
          <a:xfrm rot="0">
            <a:off x="1638657" y="2211575"/>
            <a:ext cx="15010687" cy="6514620"/>
          </a:xfrm>
          <a:prstGeom prst="rect">
            <a:avLst/>
          </a:prstGeom>
        </p:spPr>
        <p:txBody>
          <a:bodyPr anchor="t" rtlCol="false" tIns="0" lIns="0" bIns="0" rIns="0">
            <a:spAutoFit/>
          </a:bodyPr>
          <a:lstStyle/>
          <a:p>
            <a:pPr algn="just">
              <a:lnSpc>
                <a:spcPts val="5749"/>
              </a:lnSpc>
              <a:spcBef>
                <a:spcPct val="0"/>
              </a:spcBef>
            </a:pPr>
            <a:r>
              <a:rPr lang="en-US" sz="4106">
                <a:solidFill>
                  <a:srgbClr val="0C4B28"/>
                </a:solidFill>
                <a:latin typeface="Canva Sans"/>
                <a:ea typeface="Canva Sans"/>
                <a:cs typeface="Canva Sans"/>
                <a:sym typeface="Canva Sans"/>
              </a:rPr>
              <a:t>The Waste Management System offers a practical solution for automating waste collection services. By allowing users to schedule pickups, track requests, and receive notifications, the platform improves the efficiency and transparency of waste management operations. With the integration of a user-friendly interface and an admin dashboard, the system ensures that both users and service providers benefit from streamlined communication and timely service delivery.</a:t>
            </a:r>
          </a:p>
        </p:txBody>
      </p:sp>
      <p:grpSp>
        <p:nvGrpSpPr>
          <p:cNvPr name="Group 5" id="5"/>
          <p:cNvGrpSpPr/>
          <p:nvPr/>
        </p:nvGrpSpPr>
        <p:grpSpPr>
          <a:xfrm rot="0">
            <a:off x="0" y="-173302"/>
            <a:ext cx="1222008" cy="10633603"/>
            <a:chOff x="0" y="0"/>
            <a:chExt cx="321846" cy="2800620"/>
          </a:xfrm>
        </p:grpSpPr>
        <p:sp>
          <p:nvSpPr>
            <p:cNvPr name="Freeform 6" id="6"/>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7" id="7"/>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TextBox 8" id="8"/>
          <p:cNvSpPr txBox="true"/>
          <p:nvPr/>
        </p:nvSpPr>
        <p:spPr>
          <a:xfrm rot="0">
            <a:off x="6343853" y="537527"/>
            <a:ext cx="4488418" cy="887095"/>
          </a:xfrm>
          <a:prstGeom prst="rect">
            <a:avLst/>
          </a:prstGeom>
        </p:spPr>
        <p:txBody>
          <a:bodyPr anchor="t" rtlCol="false" tIns="0" lIns="0" bIns="0" rIns="0">
            <a:spAutoFit/>
          </a:bodyPr>
          <a:lstStyle/>
          <a:p>
            <a:pPr algn="ctr">
              <a:lnSpc>
                <a:spcPts val="7279"/>
              </a:lnSpc>
            </a:pPr>
            <a:r>
              <a:rPr lang="en-US" sz="5199" b="true">
                <a:solidFill>
                  <a:srgbClr val="0C4B28"/>
                </a:solidFill>
                <a:latin typeface="Canva Sans Bold"/>
                <a:ea typeface="Canva Sans Bold"/>
                <a:cs typeface="Canva Sans Bold"/>
                <a:sym typeface="Canva Sans Bold"/>
              </a:rPr>
              <a:t>CONCLUSION</a:t>
            </a:r>
          </a:p>
        </p:txBody>
      </p:sp>
      <p:grpSp>
        <p:nvGrpSpPr>
          <p:cNvPr name="Group 9" id="9"/>
          <p:cNvGrpSpPr/>
          <p:nvPr/>
        </p:nvGrpSpPr>
        <p:grpSpPr>
          <a:xfrm rot="0">
            <a:off x="17065992" y="-346603"/>
            <a:ext cx="1222008" cy="10633603"/>
            <a:chOff x="0" y="0"/>
            <a:chExt cx="321846" cy="2800620"/>
          </a:xfrm>
        </p:grpSpPr>
        <p:sp>
          <p:nvSpPr>
            <p:cNvPr name="Freeform 10" id="10"/>
            <p:cNvSpPr/>
            <p:nvPr/>
          </p:nvSpPr>
          <p:spPr>
            <a:xfrm flipH="false" flipV="false" rot="0">
              <a:off x="0" y="0"/>
              <a:ext cx="321846" cy="2800620"/>
            </a:xfrm>
            <a:custGeom>
              <a:avLst/>
              <a:gdLst/>
              <a:ahLst/>
              <a:cxnLst/>
              <a:rect r="r" b="b" t="t" l="l"/>
              <a:pathLst>
                <a:path h="2800620" w="321846">
                  <a:moveTo>
                    <a:pt x="0" y="0"/>
                  </a:moveTo>
                  <a:lnTo>
                    <a:pt x="321846" y="0"/>
                  </a:lnTo>
                  <a:lnTo>
                    <a:pt x="321846" y="2800620"/>
                  </a:lnTo>
                  <a:lnTo>
                    <a:pt x="0" y="2800620"/>
                  </a:lnTo>
                  <a:close/>
                </a:path>
              </a:pathLst>
            </a:custGeom>
            <a:solidFill>
              <a:srgbClr val="0C4B28"/>
            </a:solidFill>
          </p:spPr>
        </p:sp>
        <p:sp>
          <p:nvSpPr>
            <p:cNvPr name="TextBox 11" id="11"/>
            <p:cNvSpPr txBox="true"/>
            <p:nvPr/>
          </p:nvSpPr>
          <p:spPr>
            <a:xfrm>
              <a:off x="0" y="-95250"/>
              <a:ext cx="321846" cy="2895870"/>
            </a:xfrm>
            <a:prstGeom prst="rect">
              <a:avLst/>
            </a:prstGeom>
          </p:spPr>
          <p:txBody>
            <a:bodyPr anchor="ctr" rtlCol="false" tIns="50800" lIns="50800" bIns="50800" rIns="50800"/>
            <a:lstStyle/>
            <a:p>
              <a:pPr algn="ctr">
                <a:lnSpc>
                  <a:spcPts val="3360"/>
                </a:lnSpc>
              </a:pPr>
            </a:p>
          </p:txBody>
        </p:sp>
      </p:grpSp>
      <p:sp>
        <p:nvSpPr>
          <p:cNvPr name="Freeform 12" id="12"/>
          <p:cNvSpPr/>
          <p:nvPr/>
        </p:nvSpPr>
        <p:spPr>
          <a:xfrm flipH="false" flipV="false" rot="0">
            <a:off x="13022884" y="109330"/>
            <a:ext cx="1072239" cy="1046896"/>
          </a:xfrm>
          <a:custGeom>
            <a:avLst/>
            <a:gdLst/>
            <a:ahLst/>
            <a:cxnLst/>
            <a:rect r="r" b="b" t="t" l="l"/>
            <a:pathLst>
              <a:path h="1046896" w="1072239">
                <a:moveTo>
                  <a:pt x="0" y="0"/>
                </a:moveTo>
                <a:lnTo>
                  <a:pt x="1072240" y="0"/>
                </a:lnTo>
                <a:lnTo>
                  <a:pt x="1072240"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3910076" y="109330"/>
            <a:ext cx="1072239" cy="1046896"/>
          </a:xfrm>
          <a:custGeom>
            <a:avLst/>
            <a:gdLst/>
            <a:ahLst/>
            <a:cxnLst/>
            <a:rect r="r" b="b" t="t" l="l"/>
            <a:pathLst>
              <a:path h="1046896" w="1072239">
                <a:moveTo>
                  <a:pt x="0" y="0"/>
                </a:moveTo>
                <a:lnTo>
                  <a:pt x="1072239" y="0"/>
                </a:lnTo>
                <a:lnTo>
                  <a:pt x="1072239" y="1046895"/>
                </a:lnTo>
                <a:lnTo>
                  <a:pt x="0" y="104689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DAGWKd2E0LQ</dc:identifier>
  <dcterms:modified xsi:type="dcterms:W3CDTF">2011-08-01T06:04:30Z</dcterms:modified>
  <cp:revision>1</cp:revision>
  <dc:title>WMS TEAM2</dc:title>
</cp:coreProperties>
</file>

<file path=docProps/thumbnail.jpeg>
</file>